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Heading Now 61-68" panose="020B0604020202020204" charset="0"/>
      <p:regular r:id="rId23"/>
    </p:embeddedFont>
    <p:embeddedFont>
      <p:font typeface="Heading Now 61-68 Bold" panose="020B0604020202020204" charset="0"/>
      <p:regular r:id="rId24"/>
    </p:embeddedFont>
    <p:embeddedFont>
      <p:font typeface="Open Sans" panose="020B0606030504020204" pitchFamily="34" charset="0"/>
      <p:regular r:id="rId25"/>
    </p:embeddedFont>
    <p:embeddedFont>
      <p:font typeface="Open Sans Bold" panose="020B0806030504020204" charset="0"/>
      <p:regular r:id="rId26"/>
    </p:embeddedFont>
    <p:embeddedFont>
      <p:font typeface="Open Sans Extra Bold" panose="020B0604020202020204" charset="0"/>
      <p:regular r:id="rId27"/>
    </p:embeddedFont>
    <p:embeddedFont>
      <p:font typeface="Trocchi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 Plain" userId="3189b0e8-d0b3-4533-bc94-40635e92f3b3" providerId="ADAL" clId="{E9C54F88-8979-411F-89F1-62E491DCA52D}"/>
    <pc:docChg chg="undo custSel modSld">
      <pc:chgData name="Robert Plain" userId="3189b0e8-d0b3-4533-bc94-40635e92f3b3" providerId="ADAL" clId="{E9C54F88-8979-411F-89F1-62E491DCA52D}" dt="2025-04-02T02:16:47.641" v="2" actId="20577"/>
      <pc:docMkLst>
        <pc:docMk/>
      </pc:docMkLst>
      <pc:sldChg chg="modSp mod">
        <pc:chgData name="Robert Plain" userId="3189b0e8-d0b3-4533-bc94-40635e92f3b3" providerId="ADAL" clId="{E9C54F88-8979-411F-89F1-62E491DCA52D}" dt="2025-04-02T02:16:47.641" v="2" actId="20577"/>
        <pc:sldMkLst>
          <pc:docMk/>
          <pc:sldMk cId="0" sldId="263"/>
        </pc:sldMkLst>
        <pc:spChg chg="mod">
          <ac:chgData name="Robert Plain" userId="3189b0e8-d0b3-4533-bc94-40635e92f3b3" providerId="ADAL" clId="{E9C54F88-8979-411F-89F1-62E491DCA52D}" dt="2025-04-02T02:16:43.119" v="1" actId="1076"/>
          <ac:spMkLst>
            <pc:docMk/>
            <pc:sldMk cId="0" sldId="263"/>
            <ac:spMk id="50" creationId="{00000000-0000-0000-0000-000000000000}"/>
          </ac:spMkLst>
        </pc:spChg>
        <pc:spChg chg="mod">
          <ac:chgData name="Robert Plain" userId="3189b0e8-d0b3-4533-bc94-40635e92f3b3" providerId="ADAL" clId="{E9C54F88-8979-411F-89F1-62E491DCA52D}" dt="2025-04-02T02:16:47.641" v="2" actId="20577"/>
          <ac:spMkLst>
            <pc:docMk/>
            <pc:sldMk cId="0" sldId="263"/>
            <ac:spMk id="51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6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69623" y="467404"/>
            <a:ext cx="7206242" cy="1372591"/>
          </a:xfrm>
          <a:custGeom>
            <a:avLst/>
            <a:gdLst/>
            <a:ahLst/>
            <a:cxnLst/>
            <a:rect l="l" t="t" r="r" b="b"/>
            <a:pathLst>
              <a:path w="7206242" h="1372591">
                <a:moveTo>
                  <a:pt x="0" y="0"/>
                </a:moveTo>
                <a:lnTo>
                  <a:pt x="7206242" y="0"/>
                </a:lnTo>
                <a:lnTo>
                  <a:pt x="7206242" y="1372590"/>
                </a:lnTo>
                <a:lnTo>
                  <a:pt x="0" y="13725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5065" r="-84627" b="-607959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587570"/>
            <a:chOff x="0" y="0"/>
            <a:chExt cx="4816593" cy="1547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54751"/>
            </a:xfrm>
            <a:custGeom>
              <a:avLst/>
              <a:gdLst/>
              <a:ahLst/>
              <a:cxnLst/>
              <a:rect l="l" t="t" r="r" b="b"/>
              <a:pathLst>
                <a:path w="4816592" h="154751">
                  <a:moveTo>
                    <a:pt x="0" y="0"/>
                  </a:moveTo>
                  <a:lnTo>
                    <a:pt x="4816592" y="0"/>
                  </a:lnTo>
                  <a:lnTo>
                    <a:pt x="4816592" y="154751"/>
                  </a:lnTo>
                  <a:lnTo>
                    <a:pt x="0" y="154751"/>
                  </a:lnTo>
                  <a:close/>
                </a:path>
              </a:pathLst>
            </a:custGeom>
            <a:solidFill>
              <a:srgbClr val="202F5A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02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9023278"/>
            <a:ext cx="18288000" cy="1263722"/>
            <a:chOff x="0" y="0"/>
            <a:chExt cx="4816593" cy="33283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332832"/>
            </a:xfrm>
            <a:custGeom>
              <a:avLst/>
              <a:gdLst/>
              <a:ahLst/>
              <a:cxnLst/>
              <a:rect l="l" t="t" r="r" b="b"/>
              <a:pathLst>
                <a:path w="4816592" h="332832">
                  <a:moveTo>
                    <a:pt x="0" y="0"/>
                  </a:moveTo>
                  <a:lnTo>
                    <a:pt x="4816592" y="0"/>
                  </a:lnTo>
                  <a:lnTo>
                    <a:pt x="4816592" y="332832"/>
                  </a:lnTo>
                  <a:lnTo>
                    <a:pt x="0" y="332832"/>
                  </a:lnTo>
                  <a:close/>
                </a:path>
              </a:pathLst>
            </a:custGeom>
            <a:solidFill>
              <a:srgbClr val="202F5A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4816593" cy="3804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8658110"/>
            <a:ext cx="18288000" cy="365168"/>
            <a:chOff x="0" y="0"/>
            <a:chExt cx="4816593" cy="9617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816592" cy="96176"/>
            </a:xfrm>
            <a:custGeom>
              <a:avLst/>
              <a:gdLst/>
              <a:ahLst/>
              <a:cxnLst/>
              <a:rect l="l" t="t" r="r" b="b"/>
              <a:pathLst>
                <a:path w="4816592" h="96176">
                  <a:moveTo>
                    <a:pt x="0" y="0"/>
                  </a:moveTo>
                  <a:lnTo>
                    <a:pt x="4816592" y="0"/>
                  </a:lnTo>
                  <a:lnTo>
                    <a:pt x="4816592" y="96176"/>
                  </a:lnTo>
                  <a:lnTo>
                    <a:pt x="0" y="961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4816593" cy="1438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4974654" y="3449994"/>
            <a:ext cx="8603556" cy="5390700"/>
          </a:xfrm>
          <a:custGeom>
            <a:avLst/>
            <a:gdLst/>
            <a:ahLst/>
            <a:cxnLst/>
            <a:rect l="l" t="t" r="r" b="b"/>
            <a:pathLst>
              <a:path w="8603556" h="5390700">
                <a:moveTo>
                  <a:pt x="0" y="0"/>
                </a:moveTo>
                <a:lnTo>
                  <a:pt x="8603556" y="0"/>
                </a:lnTo>
                <a:lnTo>
                  <a:pt x="8603556" y="5390700"/>
                </a:lnTo>
                <a:lnTo>
                  <a:pt x="0" y="5390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0649" t="-233627" r="-168130" b="-16518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13" name="Group 13"/>
          <p:cNvGrpSpPr/>
          <p:nvPr/>
        </p:nvGrpSpPr>
        <p:grpSpPr>
          <a:xfrm>
            <a:off x="-309548" y="467404"/>
            <a:ext cx="18597548" cy="120166"/>
            <a:chOff x="0" y="0"/>
            <a:chExt cx="4898120" cy="3164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898120" cy="31649"/>
            </a:xfrm>
            <a:custGeom>
              <a:avLst/>
              <a:gdLst/>
              <a:ahLst/>
              <a:cxnLst/>
              <a:rect l="l" t="t" r="r" b="b"/>
              <a:pathLst>
                <a:path w="4898120" h="31649">
                  <a:moveTo>
                    <a:pt x="0" y="0"/>
                  </a:moveTo>
                  <a:lnTo>
                    <a:pt x="4898120" y="0"/>
                  </a:lnTo>
                  <a:lnTo>
                    <a:pt x="4898120" y="31649"/>
                  </a:lnTo>
                  <a:lnTo>
                    <a:pt x="0" y="31649"/>
                  </a:lnTo>
                  <a:close/>
                </a:path>
              </a:pathLst>
            </a:custGeom>
            <a:solidFill>
              <a:srgbClr val="F6C415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4898120" cy="792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287847" y="8658110"/>
            <a:ext cx="3086100" cy="365168"/>
            <a:chOff x="0" y="0"/>
            <a:chExt cx="812800" cy="9617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96176"/>
            </a:xfrm>
            <a:custGeom>
              <a:avLst/>
              <a:gdLst/>
              <a:ahLst/>
              <a:cxnLst/>
              <a:rect l="l" t="t" r="r" b="b"/>
              <a:pathLst>
                <a:path w="812800" h="96176">
                  <a:moveTo>
                    <a:pt x="0" y="0"/>
                  </a:moveTo>
                  <a:lnTo>
                    <a:pt x="812800" y="0"/>
                  </a:lnTo>
                  <a:lnTo>
                    <a:pt x="812800" y="96176"/>
                  </a:lnTo>
                  <a:lnTo>
                    <a:pt x="0" y="961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1438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989226" y="8840694"/>
            <a:ext cx="3086100" cy="182584"/>
            <a:chOff x="0" y="0"/>
            <a:chExt cx="812800" cy="4808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48088"/>
            </a:xfrm>
            <a:custGeom>
              <a:avLst/>
              <a:gdLst/>
              <a:ahLst/>
              <a:cxnLst/>
              <a:rect l="l" t="t" r="r" b="b"/>
              <a:pathLst>
                <a:path w="812800" h="48088">
                  <a:moveTo>
                    <a:pt x="0" y="0"/>
                  </a:moveTo>
                  <a:lnTo>
                    <a:pt x="812800" y="0"/>
                  </a:lnTo>
                  <a:lnTo>
                    <a:pt x="812800" y="48088"/>
                  </a:lnTo>
                  <a:lnTo>
                    <a:pt x="0" y="48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812800" cy="957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826573" y="8658110"/>
            <a:ext cx="3086100" cy="365168"/>
            <a:chOff x="0" y="0"/>
            <a:chExt cx="812800" cy="9617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96176"/>
            </a:xfrm>
            <a:custGeom>
              <a:avLst/>
              <a:gdLst/>
              <a:ahLst/>
              <a:cxnLst/>
              <a:rect l="l" t="t" r="r" b="b"/>
              <a:pathLst>
                <a:path w="812800" h="96176">
                  <a:moveTo>
                    <a:pt x="0" y="0"/>
                  </a:moveTo>
                  <a:lnTo>
                    <a:pt x="812800" y="0"/>
                  </a:lnTo>
                  <a:lnTo>
                    <a:pt x="812800" y="96176"/>
                  </a:lnTo>
                  <a:lnTo>
                    <a:pt x="0" y="961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812800" cy="1438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6443949" y="8227434"/>
            <a:ext cx="1630701" cy="1809680"/>
          </a:xfrm>
          <a:custGeom>
            <a:avLst/>
            <a:gdLst/>
            <a:ahLst/>
            <a:cxnLst/>
            <a:rect l="l" t="t" r="r" b="b"/>
            <a:pathLst>
              <a:path w="1630701" h="1809680">
                <a:moveTo>
                  <a:pt x="0" y="0"/>
                </a:moveTo>
                <a:lnTo>
                  <a:pt x="1630702" y="0"/>
                </a:lnTo>
                <a:lnTo>
                  <a:pt x="1630702" y="1809680"/>
                </a:lnTo>
                <a:lnTo>
                  <a:pt x="0" y="18096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6" name="TextBox 26"/>
          <p:cNvSpPr txBox="1"/>
          <p:nvPr/>
        </p:nvSpPr>
        <p:spPr>
          <a:xfrm>
            <a:off x="5319279" y="1602863"/>
            <a:ext cx="7306930" cy="1666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4"/>
              </a:lnSpc>
            </a:pPr>
            <a:r>
              <a:rPr lang="en-US" sz="8101" b="1">
                <a:solidFill>
                  <a:srgbClr val="005C60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YEAR 7 2026</a:t>
            </a:r>
          </a:p>
          <a:p>
            <a:pPr algn="ctr">
              <a:lnSpc>
                <a:spcPts val="3401"/>
              </a:lnSpc>
            </a:pPr>
            <a:r>
              <a:rPr lang="en-US" sz="3302" b="1">
                <a:solidFill>
                  <a:srgbClr val="005C60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PARENT INFORMATION SESSION 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6467" y="3265217"/>
            <a:ext cx="3799233" cy="3264966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4A5678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254690" y="3265217"/>
            <a:ext cx="3799233" cy="3264966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4A5678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879247" y="3142317"/>
            <a:ext cx="3799233" cy="3264966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4A5678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48261" y="3511017"/>
            <a:ext cx="3799233" cy="3264966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F6C415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776484" y="3511017"/>
            <a:ext cx="3799233" cy="3264966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F6C415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401041" y="3388117"/>
            <a:ext cx="3799233" cy="3264966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F6C415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469087" y="3376220"/>
            <a:ext cx="3513995" cy="3042961"/>
            <a:chOff x="0" y="0"/>
            <a:chExt cx="4282440" cy="3708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t="-17807" b="-35738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7397309" y="3376220"/>
            <a:ext cx="3513995" cy="3042961"/>
            <a:chOff x="0" y="0"/>
            <a:chExt cx="4282440" cy="37084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t="-23486" b="-30059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3021866" y="3253320"/>
            <a:ext cx="3513995" cy="3042961"/>
            <a:chOff x="0" y="0"/>
            <a:chExt cx="4282440" cy="37084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t="-26773" b="-26773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6851954" y="7233445"/>
            <a:ext cx="4059349" cy="1233328"/>
            <a:chOff x="0" y="0"/>
            <a:chExt cx="2833558" cy="86090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833558" cy="860903"/>
            </a:xfrm>
            <a:custGeom>
              <a:avLst/>
              <a:gdLst/>
              <a:ahLst/>
              <a:cxnLst/>
              <a:rect l="l" t="t" r="r" b="b"/>
              <a:pathLst>
                <a:path w="2833558" h="860903">
                  <a:moveTo>
                    <a:pt x="203200" y="0"/>
                  </a:moveTo>
                  <a:lnTo>
                    <a:pt x="2833558" y="0"/>
                  </a:lnTo>
                  <a:lnTo>
                    <a:pt x="2630358" y="860903"/>
                  </a:lnTo>
                  <a:lnTo>
                    <a:pt x="0" y="86090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01600" y="-47625"/>
              <a:ext cx="2630358" cy="908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FFFFF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INDI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57306" y="7233445"/>
            <a:ext cx="4059349" cy="1233328"/>
            <a:chOff x="0" y="0"/>
            <a:chExt cx="2833558" cy="860903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833558" cy="860903"/>
            </a:xfrm>
            <a:custGeom>
              <a:avLst/>
              <a:gdLst/>
              <a:ahLst/>
              <a:cxnLst/>
              <a:rect l="l" t="t" r="r" b="b"/>
              <a:pathLst>
                <a:path w="2833558" h="860903">
                  <a:moveTo>
                    <a:pt x="203200" y="0"/>
                  </a:moveTo>
                  <a:lnTo>
                    <a:pt x="2833558" y="0"/>
                  </a:lnTo>
                  <a:lnTo>
                    <a:pt x="2630358" y="860903"/>
                  </a:lnTo>
                  <a:lnTo>
                    <a:pt x="0" y="86090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01600" y="-47625"/>
              <a:ext cx="2630358" cy="908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FFFFF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PADDY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2749189" y="7233445"/>
            <a:ext cx="4059349" cy="1233328"/>
            <a:chOff x="0" y="0"/>
            <a:chExt cx="2833558" cy="860903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833558" cy="860903"/>
            </a:xfrm>
            <a:custGeom>
              <a:avLst/>
              <a:gdLst/>
              <a:ahLst/>
              <a:cxnLst/>
              <a:rect l="l" t="t" r="r" b="b"/>
              <a:pathLst>
                <a:path w="2833558" h="860903">
                  <a:moveTo>
                    <a:pt x="203200" y="0"/>
                  </a:moveTo>
                  <a:lnTo>
                    <a:pt x="2833558" y="0"/>
                  </a:lnTo>
                  <a:lnTo>
                    <a:pt x="2630358" y="860903"/>
                  </a:lnTo>
                  <a:lnTo>
                    <a:pt x="0" y="86090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101600" y="-38100"/>
              <a:ext cx="2630358" cy="8990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FFFFFF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FERGUS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-857328" y="186810"/>
            <a:ext cx="11653475" cy="1085696"/>
            <a:chOff x="0" y="0"/>
            <a:chExt cx="5843618" cy="544421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5843618" cy="544421"/>
            </a:xfrm>
            <a:custGeom>
              <a:avLst/>
              <a:gdLst/>
              <a:ahLst/>
              <a:cxnLst/>
              <a:rect l="l" t="t" r="r" b="b"/>
              <a:pathLst>
                <a:path w="5843618" h="544421">
                  <a:moveTo>
                    <a:pt x="203200" y="0"/>
                  </a:moveTo>
                  <a:lnTo>
                    <a:pt x="5843618" y="0"/>
                  </a:lnTo>
                  <a:lnTo>
                    <a:pt x="5640418" y="544421"/>
                  </a:lnTo>
                  <a:lnTo>
                    <a:pt x="0" y="54442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101600" y="-38100"/>
              <a:ext cx="5640418" cy="582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8" name="Group 38"/>
          <p:cNvGrpSpPr>
            <a:grpSpLocks noChangeAspect="1"/>
          </p:cNvGrpSpPr>
          <p:nvPr/>
        </p:nvGrpSpPr>
        <p:grpSpPr>
          <a:xfrm>
            <a:off x="7397309" y="3364322"/>
            <a:ext cx="3513995" cy="3042961"/>
            <a:chOff x="0" y="0"/>
            <a:chExt cx="4282440" cy="37084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/>
              <a:stretch>
                <a:fillRect t="-22872" b="-30589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40" name="Group 40"/>
          <p:cNvGrpSpPr>
            <a:grpSpLocks noChangeAspect="1"/>
          </p:cNvGrpSpPr>
          <p:nvPr/>
        </p:nvGrpSpPr>
        <p:grpSpPr>
          <a:xfrm>
            <a:off x="1469087" y="3364322"/>
            <a:ext cx="3547569" cy="3072035"/>
            <a:chOff x="0" y="0"/>
            <a:chExt cx="4282440" cy="37084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6"/>
              <a:stretch>
                <a:fillRect t="-14369" b="-37325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42" name="Group 42"/>
          <p:cNvGrpSpPr>
            <a:grpSpLocks noChangeAspect="1"/>
          </p:cNvGrpSpPr>
          <p:nvPr/>
        </p:nvGrpSpPr>
        <p:grpSpPr>
          <a:xfrm>
            <a:off x="7457965" y="3388117"/>
            <a:ext cx="3486516" cy="3019166"/>
            <a:chOff x="0" y="0"/>
            <a:chExt cx="4282440" cy="37084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7"/>
              <a:stretch>
                <a:fillRect t="-17801" b="-27253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478301" y="321642"/>
            <a:ext cx="9637705" cy="640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92"/>
              </a:lnSpc>
              <a:spcBef>
                <a:spcPct val="0"/>
              </a:spcBef>
            </a:pPr>
            <a:r>
              <a:rPr lang="en-US" sz="3280" b="1">
                <a:solidFill>
                  <a:srgbClr val="FFFFFF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KEY STAFF INTRODUCTION 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97518" y="1166290"/>
            <a:ext cx="7036463" cy="673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8"/>
              </a:lnSpc>
            </a:pPr>
            <a:r>
              <a:rPr lang="en-US" sz="3484" b="1">
                <a:solidFill>
                  <a:srgbClr val="005C60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   THERAPY DOGS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57328" y="186810"/>
            <a:ext cx="11653475" cy="1085696"/>
            <a:chOff x="0" y="0"/>
            <a:chExt cx="5843618" cy="5444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43618" cy="544421"/>
            </a:xfrm>
            <a:custGeom>
              <a:avLst/>
              <a:gdLst/>
              <a:ahLst/>
              <a:cxnLst/>
              <a:rect l="l" t="t" r="r" b="b"/>
              <a:pathLst>
                <a:path w="5843618" h="544421">
                  <a:moveTo>
                    <a:pt x="203200" y="0"/>
                  </a:moveTo>
                  <a:lnTo>
                    <a:pt x="5843618" y="0"/>
                  </a:lnTo>
                  <a:lnTo>
                    <a:pt x="5640418" y="544421"/>
                  </a:lnTo>
                  <a:lnTo>
                    <a:pt x="0" y="54442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5640418" cy="582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799125" y="1724994"/>
            <a:ext cx="10689751" cy="7693925"/>
          </a:xfrm>
          <a:custGeom>
            <a:avLst/>
            <a:gdLst/>
            <a:ahLst/>
            <a:cxnLst/>
            <a:rect l="l" t="t" r="r" b="b"/>
            <a:pathLst>
              <a:path w="10689751" h="7693925">
                <a:moveTo>
                  <a:pt x="0" y="0"/>
                </a:moveTo>
                <a:lnTo>
                  <a:pt x="10689750" y="0"/>
                </a:lnTo>
                <a:lnTo>
                  <a:pt x="10689750" y="7693925"/>
                </a:lnTo>
                <a:lnTo>
                  <a:pt x="0" y="76939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71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TextBox 6"/>
          <p:cNvSpPr txBox="1"/>
          <p:nvPr/>
        </p:nvSpPr>
        <p:spPr>
          <a:xfrm>
            <a:off x="460158" y="168411"/>
            <a:ext cx="8369445" cy="860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132"/>
              </a:lnSpc>
              <a:spcBef>
                <a:spcPct val="0"/>
              </a:spcBef>
            </a:pPr>
            <a:r>
              <a:rPr lang="en-US" sz="4380" b="1" u="none">
                <a:solidFill>
                  <a:srgbClr val="FFFFFF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BELL TIMES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57328" y="186810"/>
            <a:ext cx="11653475" cy="1085696"/>
            <a:chOff x="0" y="0"/>
            <a:chExt cx="5843618" cy="5444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43618" cy="544421"/>
            </a:xfrm>
            <a:custGeom>
              <a:avLst/>
              <a:gdLst/>
              <a:ahLst/>
              <a:cxnLst/>
              <a:rect l="l" t="t" r="r" b="b"/>
              <a:pathLst>
                <a:path w="5843618" h="544421">
                  <a:moveTo>
                    <a:pt x="203200" y="0"/>
                  </a:moveTo>
                  <a:lnTo>
                    <a:pt x="5843618" y="0"/>
                  </a:lnTo>
                  <a:lnTo>
                    <a:pt x="5640418" y="544421"/>
                  </a:lnTo>
                  <a:lnTo>
                    <a:pt x="0" y="54442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5640418" cy="582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266855" y="309161"/>
            <a:ext cx="6715430" cy="9668678"/>
          </a:xfrm>
          <a:custGeom>
            <a:avLst/>
            <a:gdLst/>
            <a:ahLst/>
            <a:cxnLst/>
            <a:rect l="l" t="t" r="r" b="b"/>
            <a:pathLst>
              <a:path w="6715430" h="9668678">
                <a:moveTo>
                  <a:pt x="0" y="0"/>
                </a:moveTo>
                <a:lnTo>
                  <a:pt x="6715430" y="0"/>
                </a:lnTo>
                <a:lnTo>
                  <a:pt x="6715430" y="9668678"/>
                </a:lnTo>
                <a:lnTo>
                  <a:pt x="0" y="96686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6"/>
          <p:cNvSpPr/>
          <p:nvPr/>
        </p:nvSpPr>
        <p:spPr>
          <a:xfrm>
            <a:off x="230355" y="2228702"/>
            <a:ext cx="10738952" cy="6073402"/>
          </a:xfrm>
          <a:custGeom>
            <a:avLst/>
            <a:gdLst/>
            <a:ahLst/>
            <a:cxnLst/>
            <a:rect l="l" t="t" r="r" b="b"/>
            <a:pathLst>
              <a:path w="10738952" h="6073402">
                <a:moveTo>
                  <a:pt x="0" y="0"/>
                </a:moveTo>
                <a:lnTo>
                  <a:pt x="10738952" y="0"/>
                </a:lnTo>
                <a:lnTo>
                  <a:pt x="10738952" y="6073402"/>
                </a:lnTo>
                <a:lnTo>
                  <a:pt x="0" y="60734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894" r="-20209" b="-13302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TextBox 7"/>
          <p:cNvSpPr txBox="1"/>
          <p:nvPr/>
        </p:nvSpPr>
        <p:spPr>
          <a:xfrm>
            <a:off x="460158" y="168411"/>
            <a:ext cx="8369445" cy="860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132"/>
              </a:lnSpc>
              <a:spcBef>
                <a:spcPct val="0"/>
              </a:spcBef>
            </a:pPr>
            <a:r>
              <a:rPr lang="en-US" sz="4380" b="1">
                <a:solidFill>
                  <a:srgbClr val="FFFFFF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UNIFORM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3719" y="188928"/>
            <a:ext cx="11195300" cy="1215678"/>
            <a:chOff x="0" y="0"/>
            <a:chExt cx="5613866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13867" cy="609600"/>
            </a:xfrm>
            <a:custGeom>
              <a:avLst/>
              <a:gdLst/>
              <a:ahLst/>
              <a:cxnLst/>
              <a:rect l="l" t="t" r="r" b="b"/>
              <a:pathLst>
                <a:path w="5613867" h="609600">
                  <a:moveTo>
                    <a:pt x="203200" y="0"/>
                  </a:moveTo>
                  <a:lnTo>
                    <a:pt x="5613867" y="0"/>
                  </a:lnTo>
                  <a:lnTo>
                    <a:pt x="5410667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A5678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47625"/>
              <a:ext cx="5410666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437349" y="3217126"/>
            <a:ext cx="7413302" cy="6041174"/>
          </a:xfrm>
          <a:custGeom>
            <a:avLst/>
            <a:gdLst/>
            <a:ahLst/>
            <a:cxnLst/>
            <a:rect l="l" t="t" r="r" b="b"/>
            <a:pathLst>
              <a:path w="7413302" h="6041174">
                <a:moveTo>
                  <a:pt x="0" y="0"/>
                </a:moveTo>
                <a:lnTo>
                  <a:pt x="7413302" y="0"/>
                </a:lnTo>
                <a:lnTo>
                  <a:pt x="7413302" y="6041174"/>
                </a:lnTo>
                <a:lnTo>
                  <a:pt x="0" y="60411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TextBox 6"/>
          <p:cNvSpPr txBox="1"/>
          <p:nvPr/>
        </p:nvSpPr>
        <p:spPr>
          <a:xfrm>
            <a:off x="665843" y="266611"/>
            <a:ext cx="7091169" cy="860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132"/>
              </a:lnSpc>
              <a:spcBef>
                <a:spcPct val="0"/>
              </a:spcBef>
            </a:pPr>
            <a:r>
              <a:rPr lang="en-US" sz="4380" b="1" u="none">
                <a:solidFill>
                  <a:srgbClr val="FFFFFF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LEARNING &amp; SUPPORT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91695" y="1873787"/>
            <a:ext cx="15304610" cy="223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5C60"/>
                </a:solidFill>
                <a:latin typeface="Heading Now 61-68"/>
                <a:ea typeface="Heading Now 61-68"/>
                <a:cs typeface="Heading Now 61-68"/>
                <a:sym typeface="Heading Now 61-68"/>
              </a:rPr>
              <a:t>LEARNING AND SUPPORT TEAMS CORE BUSINESS SUPPORTING STUDENTS TO ACIEVE ON THE SAME BASIS AS THEIR PEERS BY IMPLEMENTING REASONABLE ADJUSTMENTS AND TEACHING STRATEGIES TAILORED TO MEET THEIR INDIVIDUAL NEEDS</a:t>
            </a: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5C60"/>
              </a:solidFill>
              <a:latin typeface="Heading Now 61-68"/>
              <a:ea typeface="Heading Now 61-68"/>
              <a:cs typeface="Heading Now 61-68"/>
              <a:sym typeface="Heading Now 61-68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5C60"/>
              </a:solidFill>
              <a:latin typeface="Heading Now 61-68"/>
              <a:ea typeface="Heading Now 61-68"/>
              <a:cs typeface="Heading Now 61-68"/>
              <a:sym typeface="Heading Now 61-68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528417" y="9210675"/>
            <a:ext cx="11231166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5C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ANY ENQUIRIES PLEASE CALL THE OFFICE AND ASK FOR ROBERT PLAIN</a:t>
            </a:r>
            <a:r>
              <a:rPr lang="en-US" sz="2499" b="1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57328" y="186810"/>
            <a:ext cx="11653475" cy="1085696"/>
            <a:chOff x="0" y="0"/>
            <a:chExt cx="5843618" cy="5444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43618" cy="544421"/>
            </a:xfrm>
            <a:custGeom>
              <a:avLst/>
              <a:gdLst/>
              <a:ahLst/>
              <a:cxnLst/>
              <a:rect l="l" t="t" r="r" b="b"/>
              <a:pathLst>
                <a:path w="5843618" h="544421">
                  <a:moveTo>
                    <a:pt x="203200" y="0"/>
                  </a:moveTo>
                  <a:lnTo>
                    <a:pt x="5843618" y="0"/>
                  </a:lnTo>
                  <a:lnTo>
                    <a:pt x="5640418" y="544421"/>
                  </a:lnTo>
                  <a:lnTo>
                    <a:pt x="0" y="54442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5640418" cy="582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013405" y="1561845"/>
            <a:ext cx="13668681" cy="6940875"/>
          </a:xfrm>
          <a:custGeom>
            <a:avLst/>
            <a:gdLst/>
            <a:ahLst/>
            <a:cxnLst/>
            <a:rect l="l" t="t" r="r" b="b"/>
            <a:pathLst>
              <a:path w="13668681" h="6940875">
                <a:moveTo>
                  <a:pt x="0" y="0"/>
                </a:moveTo>
                <a:lnTo>
                  <a:pt x="13668681" y="0"/>
                </a:lnTo>
                <a:lnTo>
                  <a:pt x="13668681" y="6940874"/>
                </a:lnTo>
                <a:lnTo>
                  <a:pt x="0" y="69408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TextBox 6"/>
          <p:cNvSpPr txBox="1"/>
          <p:nvPr/>
        </p:nvSpPr>
        <p:spPr>
          <a:xfrm>
            <a:off x="478301" y="321642"/>
            <a:ext cx="8369445" cy="640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92"/>
              </a:lnSpc>
              <a:spcBef>
                <a:spcPct val="0"/>
              </a:spcBef>
            </a:pPr>
            <a:r>
              <a:rPr lang="en-US" sz="3280">
                <a:solidFill>
                  <a:srgbClr val="FFFFFF"/>
                </a:solidFill>
                <a:latin typeface="Heading Now 61-68"/>
                <a:ea typeface="Heading Now 61-68"/>
                <a:cs typeface="Heading Now 61-68"/>
                <a:sym typeface="Heading Now 61-68"/>
              </a:rPr>
              <a:t>THE ENROLMENT PROCESS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8301" y="8702744"/>
            <a:ext cx="4290640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endParaRPr/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*Online EOI Closes 28th March 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8861" y="1558546"/>
            <a:ext cx="3382845" cy="2907133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F69500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87112" y="1558546"/>
            <a:ext cx="3586083" cy="2965786"/>
            <a:chOff x="0" y="0"/>
            <a:chExt cx="812800" cy="6722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72207"/>
            </a:xfrm>
            <a:custGeom>
              <a:avLst/>
              <a:gdLst/>
              <a:ahLst/>
              <a:cxnLst/>
              <a:rect l="l" t="t" r="r" b="b"/>
              <a:pathLst>
                <a:path w="812800" h="672207">
                  <a:moveTo>
                    <a:pt x="812800" y="336104"/>
                  </a:moveTo>
                  <a:lnTo>
                    <a:pt x="609600" y="672207"/>
                  </a:lnTo>
                  <a:lnTo>
                    <a:pt x="203200" y="672207"/>
                  </a:lnTo>
                  <a:lnTo>
                    <a:pt x="0" y="336104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36104"/>
                  </a:lnTo>
                  <a:close/>
                </a:path>
              </a:pathLst>
            </a:custGeom>
            <a:solidFill>
              <a:srgbClr val="4A5678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4300" y="-47625"/>
              <a:ext cx="584200" cy="7198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FFFFF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LOCAL ENROLMENT 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349829" y="1558546"/>
            <a:ext cx="3382845" cy="2907133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F69500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592521" y="1558546"/>
            <a:ext cx="3451096" cy="2965786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4A5678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FFFFF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OUT OF ZONE ENROLMENT 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022120" y="1558546"/>
            <a:ext cx="3382845" cy="2907133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F69500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264812" y="1558546"/>
            <a:ext cx="3451096" cy="2965786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4A5678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FFFFF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SPECIALIST SETTING ENROLMENT</a:t>
              </a:r>
              <a:r>
                <a:rPr lang="en-US" sz="2499">
                  <a:solidFill>
                    <a:srgbClr val="0000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 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857328" y="186810"/>
            <a:ext cx="11653475" cy="1085696"/>
            <a:chOff x="0" y="0"/>
            <a:chExt cx="5843618" cy="54442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843618" cy="544421"/>
            </a:xfrm>
            <a:custGeom>
              <a:avLst/>
              <a:gdLst/>
              <a:ahLst/>
              <a:cxnLst/>
              <a:rect l="l" t="t" r="r" b="b"/>
              <a:pathLst>
                <a:path w="5843618" h="544421">
                  <a:moveTo>
                    <a:pt x="203200" y="0"/>
                  </a:moveTo>
                  <a:lnTo>
                    <a:pt x="5843618" y="0"/>
                  </a:lnTo>
                  <a:lnTo>
                    <a:pt x="5640418" y="544421"/>
                  </a:lnTo>
                  <a:lnTo>
                    <a:pt x="0" y="54442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01600" y="-38100"/>
              <a:ext cx="5640418" cy="582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422841" y="7969067"/>
            <a:ext cx="6311552" cy="1877999"/>
            <a:chOff x="0" y="0"/>
            <a:chExt cx="1662302" cy="49461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662302" cy="494617"/>
            </a:xfrm>
            <a:custGeom>
              <a:avLst/>
              <a:gdLst/>
              <a:ahLst/>
              <a:cxnLst/>
              <a:rect l="l" t="t" r="r" b="b"/>
              <a:pathLst>
                <a:path w="1662302" h="494617">
                  <a:moveTo>
                    <a:pt x="0" y="0"/>
                  </a:moveTo>
                  <a:lnTo>
                    <a:pt x="1662302" y="0"/>
                  </a:lnTo>
                  <a:lnTo>
                    <a:pt x="1662302" y="494617"/>
                  </a:lnTo>
                  <a:lnTo>
                    <a:pt x="0" y="494617"/>
                  </a:lnTo>
                  <a:close/>
                </a:path>
              </a:pathLst>
            </a:custGeom>
            <a:solidFill>
              <a:srgbClr val="FFF305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1662302" cy="5422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7349829" y="8092892"/>
            <a:ext cx="4644432" cy="1868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ONLINE ENROLMENT SYSTEM: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Birth Certificate 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100 POINTS OF ID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Immunisation Certificate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Copy of MediCare Card</a:t>
            </a:r>
            <a:r>
              <a:rPr lang="en-US" sz="1800">
                <a:solidFill>
                  <a:srgbClr val="ED086F"/>
                </a:solidFill>
                <a:latin typeface="Trocchi"/>
                <a:ea typeface="Trocchi"/>
                <a:cs typeface="Trocchi"/>
                <a:sym typeface="Trocchi"/>
              </a:rPr>
              <a:t> 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ED086F"/>
                </a:solidFill>
                <a:latin typeface="Trocchi"/>
                <a:ea typeface="Trocchi"/>
                <a:cs typeface="Trocchi"/>
                <a:sym typeface="Trocchi"/>
              </a:rPr>
              <a:t>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619743" y="4871537"/>
            <a:ext cx="3936480" cy="3440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Students attend all transition activities at CHS</a:t>
            </a:r>
          </a:p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EOI Window open from Week 6 till 9 Term 1</a:t>
            </a:r>
          </a:p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Once you have submitted the EOI form -You will receive an offer email. You will need to follow  the instructions to complete the enrolment which includes the upload of documents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349829" y="4871537"/>
            <a:ext cx="3936480" cy="3440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Students from non - partner primary schools attend transition activities at CHS as well as local high school</a:t>
            </a:r>
          </a:p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OOZ Placement Panel: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Round 1 - Starts 12th May  and finishes 30th May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Round 2 - Starts 10th June and finishes 27th June</a:t>
            </a:r>
          </a:p>
          <a:p>
            <a:pPr algn="l">
              <a:lnSpc>
                <a:spcPts val="2520"/>
              </a:lnSpc>
            </a:pPr>
            <a:endParaRPr lang="en-US" sz="1800">
              <a:solidFill>
                <a:srgbClr val="000000"/>
              </a:solidFill>
              <a:latin typeface="Trocchi"/>
              <a:ea typeface="Trocchi"/>
              <a:cs typeface="Trocchi"/>
              <a:sym typeface="Trocchi"/>
            </a:endParaRPr>
          </a:p>
          <a:p>
            <a:pPr algn="l">
              <a:lnSpc>
                <a:spcPts val="2520"/>
              </a:lnSpc>
            </a:pPr>
            <a:endParaRPr lang="en-US" sz="1800">
              <a:solidFill>
                <a:srgbClr val="000000"/>
              </a:solidFill>
              <a:latin typeface="Trocchi"/>
              <a:ea typeface="Trocchi"/>
              <a:cs typeface="Trocchi"/>
              <a:sym typeface="Trocchi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3022120" y="4871537"/>
            <a:ext cx="3936480" cy="2497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Students can attend all transition activities at CHS </a:t>
            </a:r>
          </a:p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2 x specialist setting transition in Term 4 (individualised transition as required) </a:t>
            </a:r>
          </a:p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Placements from panel outcomes - Term 3/4 2025 </a:t>
            </a:r>
          </a:p>
          <a:p>
            <a:pPr algn="l">
              <a:lnSpc>
                <a:spcPts val="2520"/>
              </a:lnSpc>
            </a:pPr>
            <a:endParaRPr lang="en-US" sz="1800">
              <a:solidFill>
                <a:srgbClr val="000000"/>
              </a:solidFill>
              <a:latin typeface="Trocchi"/>
              <a:ea typeface="Trocchi"/>
              <a:cs typeface="Trocchi"/>
              <a:sym typeface="Trocchi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478301" y="321642"/>
            <a:ext cx="8369445" cy="640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92"/>
              </a:lnSpc>
              <a:spcBef>
                <a:spcPct val="0"/>
              </a:spcBef>
            </a:pPr>
            <a:r>
              <a:rPr lang="en-US" sz="3280">
                <a:solidFill>
                  <a:srgbClr val="FFFFFF"/>
                </a:solidFill>
                <a:latin typeface="Heading Now 61-68"/>
                <a:ea typeface="Heading Now 61-68"/>
                <a:cs typeface="Heading Now 61-68"/>
                <a:sym typeface="Heading Now 61-68"/>
              </a:rPr>
              <a:t>THE ENROLMENT PROCESS CONT.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57328" y="186810"/>
            <a:ext cx="11653475" cy="1085696"/>
            <a:chOff x="0" y="0"/>
            <a:chExt cx="5843618" cy="5444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43618" cy="544421"/>
            </a:xfrm>
            <a:custGeom>
              <a:avLst/>
              <a:gdLst/>
              <a:ahLst/>
              <a:cxnLst/>
              <a:rect l="l" t="t" r="r" b="b"/>
              <a:pathLst>
                <a:path w="5843618" h="544421">
                  <a:moveTo>
                    <a:pt x="203200" y="0"/>
                  </a:moveTo>
                  <a:lnTo>
                    <a:pt x="5843618" y="0"/>
                  </a:lnTo>
                  <a:lnTo>
                    <a:pt x="5640418" y="544421"/>
                  </a:lnTo>
                  <a:lnTo>
                    <a:pt x="0" y="54442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5640418" cy="582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307499" y="1495733"/>
            <a:ext cx="11673002" cy="8433744"/>
          </a:xfrm>
          <a:custGeom>
            <a:avLst/>
            <a:gdLst/>
            <a:ahLst/>
            <a:cxnLst/>
            <a:rect l="l" t="t" r="r" b="b"/>
            <a:pathLst>
              <a:path w="11673002" h="8433744">
                <a:moveTo>
                  <a:pt x="0" y="0"/>
                </a:moveTo>
                <a:lnTo>
                  <a:pt x="11673002" y="0"/>
                </a:lnTo>
                <a:lnTo>
                  <a:pt x="11673002" y="8433744"/>
                </a:lnTo>
                <a:lnTo>
                  <a:pt x="0" y="84337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TextBox 6"/>
          <p:cNvSpPr txBox="1"/>
          <p:nvPr/>
        </p:nvSpPr>
        <p:spPr>
          <a:xfrm>
            <a:off x="478301" y="321642"/>
            <a:ext cx="8369445" cy="640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92"/>
              </a:lnSpc>
              <a:spcBef>
                <a:spcPct val="0"/>
              </a:spcBef>
            </a:pPr>
            <a:r>
              <a:rPr lang="en-US" sz="3280">
                <a:solidFill>
                  <a:srgbClr val="FFFFFF"/>
                </a:solidFill>
                <a:latin typeface="Heading Now 61-68"/>
                <a:ea typeface="Heading Now 61-68"/>
                <a:cs typeface="Heading Now 61-68"/>
                <a:sym typeface="Heading Now 61-68"/>
              </a:rPr>
              <a:t>TRANSITION CALENDAR / EVENTS 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57328" y="186810"/>
            <a:ext cx="11653475" cy="1085696"/>
            <a:chOff x="0" y="0"/>
            <a:chExt cx="5843618" cy="5444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43618" cy="544421"/>
            </a:xfrm>
            <a:custGeom>
              <a:avLst/>
              <a:gdLst/>
              <a:ahLst/>
              <a:cxnLst/>
              <a:rect l="l" t="t" r="r" b="b"/>
              <a:pathLst>
                <a:path w="5843618" h="544421">
                  <a:moveTo>
                    <a:pt x="203200" y="0"/>
                  </a:moveTo>
                  <a:lnTo>
                    <a:pt x="5843618" y="0"/>
                  </a:lnTo>
                  <a:lnTo>
                    <a:pt x="5640418" y="544421"/>
                  </a:lnTo>
                  <a:lnTo>
                    <a:pt x="0" y="54442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5640418" cy="582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683554" y="9087621"/>
            <a:ext cx="3846509" cy="562636"/>
            <a:chOff x="0" y="0"/>
            <a:chExt cx="4167579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67579" cy="609600"/>
            </a:xfrm>
            <a:custGeom>
              <a:avLst/>
              <a:gdLst/>
              <a:ahLst/>
              <a:cxnLst/>
              <a:rect l="l" t="t" r="r" b="b"/>
              <a:pathLst>
                <a:path w="4167579" h="609600">
                  <a:moveTo>
                    <a:pt x="203200" y="0"/>
                  </a:moveTo>
                  <a:lnTo>
                    <a:pt x="4167579" y="0"/>
                  </a:lnTo>
                  <a:lnTo>
                    <a:pt x="3964379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3964379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596762" y="5528160"/>
            <a:ext cx="3902201" cy="3353454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71450" cap="sq">
              <a:solidFill>
                <a:srgbClr val="F6C415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857293" y="5730180"/>
            <a:ext cx="3406592" cy="2927540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4001181" y="5862872"/>
            <a:ext cx="3089177" cy="2675088"/>
            <a:chOff x="0" y="0"/>
            <a:chExt cx="4282440" cy="3708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t="-16043" b="-37742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480110" y="7233317"/>
            <a:ext cx="2293463" cy="1543050"/>
            <a:chOff x="0" y="0"/>
            <a:chExt cx="604040" cy="406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04040" cy="406400"/>
            </a:xfrm>
            <a:custGeom>
              <a:avLst/>
              <a:gdLst/>
              <a:ahLst/>
              <a:cxnLst/>
              <a:rect l="l" t="t" r="r" b="b"/>
              <a:pathLst>
                <a:path w="604040" h="406400">
                  <a:moveTo>
                    <a:pt x="0" y="0"/>
                  </a:moveTo>
                  <a:lnTo>
                    <a:pt x="604040" y="0"/>
                  </a:lnTo>
                  <a:lnTo>
                    <a:pt x="604040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EAEAEB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60404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250491" y="5143500"/>
            <a:ext cx="2327925" cy="569216"/>
            <a:chOff x="0" y="0"/>
            <a:chExt cx="613116" cy="14991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13116" cy="149917"/>
            </a:xfrm>
            <a:custGeom>
              <a:avLst/>
              <a:gdLst/>
              <a:ahLst/>
              <a:cxnLst/>
              <a:rect l="l" t="t" r="r" b="b"/>
              <a:pathLst>
                <a:path w="613116" h="149917">
                  <a:moveTo>
                    <a:pt x="0" y="0"/>
                  </a:moveTo>
                  <a:lnTo>
                    <a:pt x="613116" y="0"/>
                  </a:lnTo>
                  <a:lnTo>
                    <a:pt x="613116" y="149917"/>
                  </a:lnTo>
                  <a:lnTo>
                    <a:pt x="0" y="149917"/>
                  </a:lnTo>
                  <a:close/>
                </a:path>
              </a:pathLst>
            </a:custGeom>
            <a:solidFill>
              <a:srgbClr val="EAEAEB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613116" cy="1975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172629" y="9588892"/>
            <a:ext cx="2327925" cy="569216"/>
            <a:chOff x="0" y="0"/>
            <a:chExt cx="613116" cy="14991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13116" cy="149917"/>
            </a:xfrm>
            <a:custGeom>
              <a:avLst/>
              <a:gdLst/>
              <a:ahLst/>
              <a:cxnLst/>
              <a:rect l="l" t="t" r="r" b="b"/>
              <a:pathLst>
                <a:path w="613116" h="149917">
                  <a:moveTo>
                    <a:pt x="0" y="0"/>
                  </a:moveTo>
                  <a:lnTo>
                    <a:pt x="613116" y="0"/>
                  </a:lnTo>
                  <a:lnTo>
                    <a:pt x="613116" y="149917"/>
                  </a:lnTo>
                  <a:lnTo>
                    <a:pt x="0" y="149917"/>
                  </a:lnTo>
                  <a:close/>
                </a:path>
              </a:pathLst>
            </a:custGeom>
            <a:solidFill>
              <a:srgbClr val="EAEAEB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613116" cy="1975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144000" y="9258300"/>
            <a:ext cx="2327925" cy="569216"/>
            <a:chOff x="0" y="0"/>
            <a:chExt cx="613116" cy="14991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13116" cy="149917"/>
            </a:xfrm>
            <a:custGeom>
              <a:avLst/>
              <a:gdLst/>
              <a:ahLst/>
              <a:cxnLst/>
              <a:rect l="l" t="t" r="r" b="b"/>
              <a:pathLst>
                <a:path w="613116" h="149917">
                  <a:moveTo>
                    <a:pt x="0" y="0"/>
                  </a:moveTo>
                  <a:lnTo>
                    <a:pt x="613116" y="0"/>
                  </a:lnTo>
                  <a:lnTo>
                    <a:pt x="613116" y="149917"/>
                  </a:lnTo>
                  <a:lnTo>
                    <a:pt x="0" y="149917"/>
                  </a:lnTo>
                  <a:close/>
                </a:path>
              </a:pathLst>
            </a:custGeom>
            <a:solidFill>
              <a:srgbClr val="EAEAEB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47625"/>
              <a:ext cx="613116" cy="1975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56678" y="5117918"/>
            <a:ext cx="2293463" cy="1543050"/>
            <a:chOff x="0" y="0"/>
            <a:chExt cx="604040" cy="4064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04040" cy="406400"/>
            </a:xfrm>
            <a:custGeom>
              <a:avLst/>
              <a:gdLst/>
              <a:ahLst/>
              <a:cxnLst/>
              <a:rect l="l" t="t" r="r" b="b"/>
              <a:pathLst>
                <a:path w="604040" h="406400">
                  <a:moveTo>
                    <a:pt x="0" y="0"/>
                  </a:moveTo>
                  <a:lnTo>
                    <a:pt x="604040" y="0"/>
                  </a:lnTo>
                  <a:lnTo>
                    <a:pt x="604040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EAEAEB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47625"/>
              <a:ext cx="60404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926140" y="1983434"/>
            <a:ext cx="14153030" cy="2833798"/>
          </a:xfrm>
          <a:custGeom>
            <a:avLst/>
            <a:gdLst/>
            <a:ahLst/>
            <a:cxnLst/>
            <a:rect l="l" t="t" r="r" b="b"/>
            <a:pathLst>
              <a:path w="14153030" h="2833798">
                <a:moveTo>
                  <a:pt x="0" y="0"/>
                </a:moveTo>
                <a:lnTo>
                  <a:pt x="14153030" y="0"/>
                </a:lnTo>
                <a:lnTo>
                  <a:pt x="14153030" y="2833798"/>
                </a:lnTo>
                <a:lnTo>
                  <a:pt x="0" y="2833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69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2" name="TextBox 32"/>
          <p:cNvSpPr txBox="1"/>
          <p:nvPr/>
        </p:nvSpPr>
        <p:spPr>
          <a:xfrm>
            <a:off x="478301" y="321642"/>
            <a:ext cx="8369445" cy="640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2"/>
              </a:lnSpc>
            </a:pPr>
            <a:r>
              <a:rPr lang="en-US" sz="3280" b="1">
                <a:solidFill>
                  <a:srgbClr val="FFFFFF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MIDDLE SCHOOL STRUCTURE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384022" y="9065972"/>
            <a:ext cx="4546869" cy="463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1"/>
              </a:lnSpc>
            </a:pPr>
            <a:r>
              <a:rPr lang="en-US" sz="2365" b="1" spc="35">
                <a:solidFill>
                  <a:srgbClr val="FFFFFF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MISS KELSEY KISINA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868946" y="9700946"/>
            <a:ext cx="5577022" cy="29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1"/>
              </a:lnSpc>
            </a:pPr>
            <a:r>
              <a:rPr lang="en-US" sz="1765" b="1" spc="26" dirty="0">
                <a:solidFill>
                  <a:srgbClr val="005C60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 HEAD TEACHER MIDDLE SCHOOL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57328" y="186810"/>
            <a:ext cx="11653475" cy="1085696"/>
            <a:chOff x="0" y="0"/>
            <a:chExt cx="5843618" cy="5444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43618" cy="544421"/>
            </a:xfrm>
            <a:custGeom>
              <a:avLst/>
              <a:gdLst/>
              <a:ahLst/>
              <a:cxnLst/>
              <a:rect l="l" t="t" r="r" b="b"/>
              <a:pathLst>
                <a:path w="5843618" h="544421">
                  <a:moveTo>
                    <a:pt x="203200" y="0"/>
                  </a:moveTo>
                  <a:lnTo>
                    <a:pt x="5843618" y="0"/>
                  </a:lnTo>
                  <a:lnTo>
                    <a:pt x="5640418" y="544421"/>
                  </a:lnTo>
                  <a:lnTo>
                    <a:pt x="0" y="54442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5640418" cy="582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414454" y="5353029"/>
            <a:ext cx="3086100" cy="1543050"/>
            <a:chOff x="0" y="0"/>
            <a:chExt cx="812800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0" y="0"/>
                  </a:moveTo>
                  <a:lnTo>
                    <a:pt x="812800" y="0"/>
                  </a:lnTo>
                  <a:lnTo>
                    <a:pt x="812800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EAEAEB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78301" y="321642"/>
            <a:ext cx="8369445" cy="640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2"/>
              </a:lnSpc>
            </a:pPr>
            <a:r>
              <a:rPr lang="en-US" sz="3280" b="1">
                <a:solidFill>
                  <a:srgbClr val="FFFFFF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MIDDLE SCHOOL STRUCTURE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78301" y="2595647"/>
            <a:ext cx="10993624" cy="3016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53"/>
              </a:lnSpc>
            </a:pPr>
            <a:r>
              <a:rPr lang="en-US" sz="2538" b="1">
                <a:solidFill>
                  <a:srgbClr val="005C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CLASS PLACEMENT ASSESSMENTS</a:t>
            </a:r>
          </a:p>
          <a:p>
            <a:pPr marL="548077" lvl="1" indent="-274039" algn="just">
              <a:lnSpc>
                <a:spcPts val="3553"/>
              </a:lnSpc>
              <a:buFont typeface="Arial"/>
              <a:buChar char="•"/>
            </a:pPr>
            <a:r>
              <a:rPr lang="en-US" sz="2538" b="1">
                <a:solidFill>
                  <a:srgbClr val="005C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TERM 4, WEEK 5 - CHS STAFF TO ATTEND PARTNER PRIMARY SCHOOLS TO ADMINISTER TESTING.</a:t>
            </a:r>
          </a:p>
          <a:p>
            <a:pPr marL="548077" lvl="1" indent="-274039" algn="just">
              <a:lnSpc>
                <a:spcPts val="3553"/>
              </a:lnSpc>
              <a:buFont typeface="Arial"/>
              <a:buChar char="•"/>
            </a:pPr>
            <a:r>
              <a:rPr lang="en-US" sz="2538" b="1">
                <a:solidFill>
                  <a:srgbClr val="005C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THIS DATA IS USED TO CREATE OUR OPPORTUNITY CLASS.</a:t>
            </a:r>
          </a:p>
          <a:p>
            <a:pPr algn="just">
              <a:lnSpc>
                <a:spcPts val="1849"/>
              </a:lnSpc>
            </a:pPr>
            <a:endParaRPr lang="en-US" sz="2538" b="1">
              <a:solidFill>
                <a:srgbClr val="005C6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just">
              <a:lnSpc>
                <a:spcPts val="1849"/>
              </a:lnSpc>
            </a:pPr>
            <a:endParaRPr lang="en-US" sz="2538" b="1">
              <a:solidFill>
                <a:srgbClr val="005C6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just">
              <a:lnSpc>
                <a:spcPts val="2032"/>
              </a:lnSpc>
            </a:pPr>
            <a:endParaRPr lang="en-US" sz="2538" b="1">
              <a:solidFill>
                <a:srgbClr val="005C6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just">
              <a:lnSpc>
                <a:spcPts val="2032"/>
              </a:lnSpc>
            </a:pPr>
            <a:endParaRPr lang="en-US" sz="2538" b="1">
              <a:solidFill>
                <a:srgbClr val="005C6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just">
              <a:lnSpc>
                <a:spcPts val="2032"/>
              </a:lnSpc>
            </a:pPr>
            <a:endParaRPr lang="en-US" sz="2538" b="1">
              <a:solidFill>
                <a:srgbClr val="005C6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7480110" y="7233317"/>
            <a:ext cx="2293463" cy="1543050"/>
            <a:chOff x="0" y="0"/>
            <a:chExt cx="604040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04040" cy="406400"/>
            </a:xfrm>
            <a:custGeom>
              <a:avLst/>
              <a:gdLst/>
              <a:ahLst/>
              <a:cxnLst/>
              <a:rect l="l" t="t" r="r" b="b"/>
              <a:pathLst>
                <a:path w="604040" h="406400">
                  <a:moveTo>
                    <a:pt x="0" y="0"/>
                  </a:moveTo>
                  <a:lnTo>
                    <a:pt x="604040" y="0"/>
                  </a:lnTo>
                  <a:lnTo>
                    <a:pt x="604040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EAEAEB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60404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172629" y="6456328"/>
            <a:ext cx="2327925" cy="1127506"/>
            <a:chOff x="0" y="0"/>
            <a:chExt cx="613116" cy="29695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13116" cy="296956"/>
            </a:xfrm>
            <a:custGeom>
              <a:avLst/>
              <a:gdLst/>
              <a:ahLst/>
              <a:cxnLst/>
              <a:rect l="l" t="t" r="r" b="b"/>
              <a:pathLst>
                <a:path w="613116" h="296956">
                  <a:moveTo>
                    <a:pt x="0" y="0"/>
                  </a:moveTo>
                  <a:lnTo>
                    <a:pt x="613116" y="0"/>
                  </a:lnTo>
                  <a:lnTo>
                    <a:pt x="613116" y="296956"/>
                  </a:lnTo>
                  <a:lnTo>
                    <a:pt x="0" y="296956"/>
                  </a:lnTo>
                  <a:close/>
                </a:path>
              </a:pathLst>
            </a:custGeom>
            <a:solidFill>
              <a:srgbClr val="EAEAEB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613116" cy="3445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921004" y="6456328"/>
            <a:ext cx="2327925" cy="569216"/>
            <a:chOff x="0" y="0"/>
            <a:chExt cx="613116" cy="14991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13116" cy="149917"/>
            </a:xfrm>
            <a:custGeom>
              <a:avLst/>
              <a:gdLst/>
              <a:ahLst/>
              <a:cxnLst/>
              <a:rect l="l" t="t" r="r" b="b"/>
              <a:pathLst>
                <a:path w="613116" h="149917">
                  <a:moveTo>
                    <a:pt x="0" y="0"/>
                  </a:moveTo>
                  <a:lnTo>
                    <a:pt x="613116" y="0"/>
                  </a:lnTo>
                  <a:lnTo>
                    <a:pt x="613116" y="149917"/>
                  </a:lnTo>
                  <a:lnTo>
                    <a:pt x="0" y="149917"/>
                  </a:lnTo>
                  <a:close/>
                </a:path>
              </a:pathLst>
            </a:custGeom>
            <a:solidFill>
              <a:srgbClr val="EAEAEB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613116" cy="1975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172629" y="9588892"/>
            <a:ext cx="2327925" cy="569216"/>
            <a:chOff x="0" y="0"/>
            <a:chExt cx="613116" cy="14991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13116" cy="149917"/>
            </a:xfrm>
            <a:custGeom>
              <a:avLst/>
              <a:gdLst/>
              <a:ahLst/>
              <a:cxnLst/>
              <a:rect l="l" t="t" r="r" b="b"/>
              <a:pathLst>
                <a:path w="613116" h="149917">
                  <a:moveTo>
                    <a:pt x="0" y="0"/>
                  </a:moveTo>
                  <a:lnTo>
                    <a:pt x="613116" y="0"/>
                  </a:lnTo>
                  <a:lnTo>
                    <a:pt x="613116" y="149917"/>
                  </a:lnTo>
                  <a:lnTo>
                    <a:pt x="0" y="149917"/>
                  </a:lnTo>
                  <a:close/>
                </a:path>
              </a:pathLst>
            </a:custGeom>
            <a:solidFill>
              <a:srgbClr val="EAEAEB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613116" cy="1975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144000" y="9258300"/>
            <a:ext cx="2327925" cy="569216"/>
            <a:chOff x="0" y="0"/>
            <a:chExt cx="613116" cy="14991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13116" cy="149917"/>
            </a:xfrm>
            <a:custGeom>
              <a:avLst/>
              <a:gdLst/>
              <a:ahLst/>
              <a:cxnLst/>
              <a:rect l="l" t="t" r="r" b="b"/>
              <a:pathLst>
                <a:path w="613116" h="149917">
                  <a:moveTo>
                    <a:pt x="0" y="0"/>
                  </a:moveTo>
                  <a:lnTo>
                    <a:pt x="613116" y="0"/>
                  </a:lnTo>
                  <a:lnTo>
                    <a:pt x="613116" y="149917"/>
                  </a:lnTo>
                  <a:lnTo>
                    <a:pt x="0" y="149917"/>
                  </a:lnTo>
                  <a:close/>
                </a:path>
              </a:pathLst>
            </a:custGeom>
            <a:solidFill>
              <a:srgbClr val="EAEAEB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613116" cy="1975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56678" y="5117918"/>
            <a:ext cx="2293463" cy="1543050"/>
            <a:chOff x="0" y="0"/>
            <a:chExt cx="604040" cy="4064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04040" cy="406400"/>
            </a:xfrm>
            <a:custGeom>
              <a:avLst/>
              <a:gdLst/>
              <a:ahLst/>
              <a:cxnLst/>
              <a:rect l="l" t="t" r="r" b="b"/>
              <a:pathLst>
                <a:path w="604040" h="406400">
                  <a:moveTo>
                    <a:pt x="0" y="0"/>
                  </a:moveTo>
                  <a:lnTo>
                    <a:pt x="604040" y="0"/>
                  </a:lnTo>
                  <a:lnTo>
                    <a:pt x="604040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EAEAEB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47625"/>
              <a:ext cx="60404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478301" y="5553980"/>
            <a:ext cx="11462982" cy="3616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b="1">
                <a:solidFill>
                  <a:srgbClr val="005C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OPPORTUNITY CLASS</a:t>
            </a:r>
            <a:r>
              <a:rPr lang="en-US" sz="2499">
                <a:solidFill>
                  <a:srgbClr val="005C6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539748" lvl="1" indent="-269874" algn="just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005C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7O + 8O ENGAGE IN THE SAME CURRICULUM AS THEIR PEERS, BUT HAVE THE OPPORTUNITY TO PARTICIPATE IN EXTRA-CURRICULAR ACTIVITES SUCH AS COMPETITIONS AND PROJECTS</a:t>
            </a:r>
          </a:p>
          <a:p>
            <a:pPr algn="just">
              <a:lnSpc>
                <a:spcPts val="2821"/>
              </a:lnSpc>
            </a:pPr>
            <a:endParaRPr lang="en-US" sz="2499" b="1">
              <a:solidFill>
                <a:srgbClr val="005C6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just">
              <a:lnSpc>
                <a:spcPts val="2821"/>
              </a:lnSpc>
            </a:pPr>
            <a:endParaRPr lang="en-US" sz="2499" b="1">
              <a:solidFill>
                <a:srgbClr val="005C6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just">
              <a:lnSpc>
                <a:spcPts val="3101"/>
              </a:lnSpc>
            </a:pPr>
            <a:endParaRPr lang="en-US" sz="2499" b="1">
              <a:solidFill>
                <a:srgbClr val="005C6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just">
              <a:lnSpc>
                <a:spcPts val="3101"/>
              </a:lnSpc>
            </a:pPr>
            <a:endParaRPr lang="en-US" sz="2499" b="1">
              <a:solidFill>
                <a:srgbClr val="005C6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just">
              <a:lnSpc>
                <a:spcPts val="3101"/>
              </a:lnSpc>
            </a:pPr>
            <a:endParaRPr lang="en-US" sz="2499" b="1">
              <a:solidFill>
                <a:srgbClr val="005C6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grpSp>
        <p:nvGrpSpPr>
          <p:cNvPr id="29" name="Group 29"/>
          <p:cNvGrpSpPr/>
          <p:nvPr/>
        </p:nvGrpSpPr>
        <p:grpSpPr>
          <a:xfrm>
            <a:off x="13683554" y="9087621"/>
            <a:ext cx="3846509" cy="562636"/>
            <a:chOff x="0" y="0"/>
            <a:chExt cx="4167579" cy="6096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167579" cy="609600"/>
            </a:xfrm>
            <a:custGeom>
              <a:avLst/>
              <a:gdLst/>
              <a:ahLst/>
              <a:cxnLst/>
              <a:rect l="l" t="t" r="r" b="b"/>
              <a:pathLst>
                <a:path w="4167579" h="609600">
                  <a:moveTo>
                    <a:pt x="203200" y="0"/>
                  </a:moveTo>
                  <a:lnTo>
                    <a:pt x="4167579" y="0"/>
                  </a:lnTo>
                  <a:lnTo>
                    <a:pt x="3964379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01600" y="-38100"/>
              <a:ext cx="3964379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3596762" y="5528160"/>
            <a:ext cx="3902201" cy="3353454"/>
            <a:chOff x="0" y="0"/>
            <a:chExt cx="812800" cy="6985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71450" cap="sq">
              <a:solidFill>
                <a:srgbClr val="F6C415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3857293" y="5730180"/>
            <a:ext cx="3406592" cy="2927540"/>
            <a:chOff x="0" y="0"/>
            <a:chExt cx="812800" cy="6985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8" name="Group 38"/>
          <p:cNvGrpSpPr>
            <a:grpSpLocks noChangeAspect="1"/>
          </p:cNvGrpSpPr>
          <p:nvPr/>
        </p:nvGrpSpPr>
        <p:grpSpPr>
          <a:xfrm>
            <a:off x="14001181" y="5862872"/>
            <a:ext cx="3089177" cy="2675088"/>
            <a:chOff x="0" y="0"/>
            <a:chExt cx="4282440" cy="37084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t="-8775" b="-44940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13384022" y="9065972"/>
            <a:ext cx="4546869" cy="463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1"/>
              </a:lnSpc>
            </a:pPr>
            <a:r>
              <a:rPr lang="en-US" sz="2365" b="1" spc="35">
                <a:solidFill>
                  <a:srgbClr val="FFFFFF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MISS KELSEY KISINA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868946" y="9700946"/>
            <a:ext cx="5577022" cy="29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1"/>
              </a:lnSpc>
            </a:pPr>
            <a:r>
              <a:rPr lang="en-US" sz="1765" b="1" spc="26" dirty="0">
                <a:solidFill>
                  <a:srgbClr val="005C60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 HEAD TEACHER MIDDLE SCHOOL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57328" y="186810"/>
            <a:ext cx="11653475" cy="1085696"/>
            <a:chOff x="0" y="0"/>
            <a:chExt cx="5843618" cy="5444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43618" cy="544421"/>
            </a:xfrm>
            <a:custGeom>
              <a:avLst/>
              <a:gdLst/>
              <a:ahLst/>
              <a:cxnLst/>
              <a:rect l="l" t="t" r="r" b="b"/>
              <a:pathLst>
                <a:path w="5843618" h="544421">
                  <a:moveTo>
                    <a:pt x="203200" y="0"/>
                  </a:moveTo>
                  <a:lnTo>
                    <a:pt x="5843618" y="0"/>
                  </a:lnTo>
                  <a:lnTo>
                    <a:pt x="5640418" y="544421"/>
                  </a:lnTo>
                  <a:lnTo>
                    <a:pt x="0" y="54442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5640418" cy="582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78301" y="321642"/>
            <a:ext cx="8369445" cy="640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2"/>
              </a:lnSpc>
            </a:pPr>
            <a:r>
              <a:rPr lang="en-US" sz="3280" b="1">
                <a:solidFill>
                  <a:srgbClr val="FFFFFF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NEXT PARENT INFORMATION SESSION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54361" y="2727637"/>
            <a:ext cx="15681431" cy="7240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04430" lvl="1" indent="-402215" algn="just">
              <a:lnSpc>
                <a:spcPts val="6445"/>
              </a:lnSpc>
              <a:buFont typeface="Arial"/>
              <a:buChar char="•"/>
            </a:pPr>
            <a:r>
              <a:rPr lang="en-US" sz="3725">
                <a:solidFill>
                  <a:srgbClr val="005C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STAFF INTRODUCTIONS  </a:t>
            </a:r>
          </a:p>
          <a:p>
            <a:pPr marL="804430" lvl="1" indent="-402215" algn="just">
              <a:lnSpc>
                <a:spcPts val="6445"/>
              </a:lnSpc>
              <a:buFont typeface="Arial"/>
              <a:buChar char="•"/>
            </a:pPr>
            <a:r>
              <a:rPr lang="en-US" sz="3725">
                <a:solidFill>
                  <a:srgbClr val="005C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FACULTY / SUBJECT INFORMATION </a:t>
            </a:r>
          </a:p>
          <a:p>
            <a:pPr marL="804430" lvl="1" indent="-402215" algn="just">
              <a:lnSpc>
                <a:spcPts val="6445"/>
              </a:lnSpc>
              <a:buFont typeface="Arial"/>
              <a:buChar char="•"/>
            </a:pPr>
            <a:r>
              <a:rPr lang="en-US" sz="3725">
                <a:solidFill>
                  <a:srgbClr val="005C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PAPERWORK / BOOK PACKS </a:t>
            </a:r>
          </a:p>
          <a:p>
            <a:pPr marL="804430" lvl="1" indent="-402215" algn="just">
              <a:lnSpc>
                <a:spcPts val="6445"/>
              </a:lnSpc>
              <a:buFont typeface="Arial"/>
              <a:buChar char="•"/>
            </a:pPr>
            <a:r>
              <a:rPr lang="en-US" sz="3725">
                <a:solidFill>
                  <a:srgbClr val="005C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KEY DATES FOR 2026</a:t>
            </a:r>
          </a:p>
          <a:p>
            <a:pPr marL="804430" lvl="1" indent="-402215" algn="just">
              <a:lnSpc>
                <a:spcPts val="6445"/>
              </a:lnSpc>
              <a:buFont typeface="Arial"/>
              <a:buChar char="•"/>
            </a:pPr>
            <a:r>
              <a:rPr lang="en-US" sz="3725">
                <a:solidFill>
                  <a:srgbClr val="005C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PARENT PORTAL</a:t>
            </a:r>
          </a:p>
          <a:p>
            <a:pPr marL="804430" lvl="1" indent="-402215" algn="just">
              <a:lnSpc>
                <a:spcPts val="6445"/>
              </a:lnSpc>
              <a:buFont typeface="Arial"/>
              <a:buChar char="•"/>
            </a:pPr>
            <a:r>
              <a:rPr lang="en-US" sz="3725">
                <a:solidFill>
                  <a:srgbClr val="005C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YEAR 7 CAMP INFORMATION   </a:t>
            </a:r>
          </a:p>
          <a:p>
            <a:pPr marL="804430" lvl="1" indent="-402215" algn="just">
              <a:lnSpc>
                <a:spcPts val="6445"/>
              </a:lnSpc>
              <a:buFont typeface="Arial"/>
              <a:buChar char="•"/>
            </a:pPr>
            <a:r>
              <a:rPr lang="en-US" sz="3725">
                <a:solidFill>
                  <a:srgbClr val="005C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SCHOOL INITIATIVES </a:t>
            </a:r>
          </a:p>
          <a:p>
            <a:pPr marL="804430" lvl="1" indent="-402215" algn="just">
              <a:lnSpc>
                <a:spcPts val="6445"/>
              </a:lnSpc>
              <a:buFont typeface="Arial"/>
              <a:buChar char="•"/>
            </a:pPr>
            <a:r>
              <a:rPr lang="en-US" sz="3725">
                <a:solidFill>
                  <a:srgbClr val="005C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QUESTIONS   </a:t>
            </a:r>
          </a:p>
          <a:p>
            <a:pPr algn="just">
              <a:lnSpc>
                <a:spcPts val="5916"/>
              </a:lnSpc>
            </a:pPr>
            <a:r>
              <a:rPr lang="en-US" sz="4225">
                <a:solidFill>
                  <a:srgbClr val="005C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1437664"/>
            <a:ext cx="7036463" cy="673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8"/>
              </a:lnSpc>
            </a:pPr>
            <a:r>
              <a:rPr lang="en-US" sz="3484" b="1">
                <a:solidFill>
                  <a:srgbClr val="005C60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   TUESDAY 11TH NOVEMBER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65156" y="1848942"/>
            <a:ext cx="10757688" cy="7409358"/>
          </a:xfrm>
          <a:custGeom>
            <a:avLst/>
            <a:gdLst/>
            <a:ahLst/>
            <a:cxnLst/>
            <a:rect l="l" t="t" r="r" b="b"/>
            <a:pathLst>
              <a:path w="10757688" h="7409358">
                <a:moveTo>
                  <a:pt x="0" y="0"/>
                </a:moveTo>
                <a:lnTo>
                  <a:pt x="10757688" y="0"/>
                </a:lnTo>
                <a:lnTo>
                  <a:pt x="10757688" y="7409358"/>
                </a:lnTo>
                <a:lnTo>
                  <a:pt x="0" y="74093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/>
          <p:nvPr/>
        </p:nvGrpSpPr>
        <p:grpSpPr>
          <a:xfrm>
            <a:off x="-857328" y="186810"/>
            <a:ext cx="13675584" cy="1085696"/>
            <a:chOff x="0" y="0"/>
            <a:chExt cx="6857601" cy="54442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57601" cy="544421"/>
            </a:xfrm>
            <a:custGeom>
              <a:avLst/>
              <a:gdLst/>
              <a:ahLst/>
              <a:cxnLst/>
              <a:rect l="l" t="t" r="r" b="b"/>
              <a:pathLst>
                <a:path w="6857601" h="544421">
                  <a:moveTo>
                    <a:pt x="203200" y="0"/>
                  </a:moveTo>
                  <a:lnTo>
                    <a:pt x="6857601" y="0"/>
                  </a:lnTo>
                  <a:lnTo>
                    <a:pt x="6654401" y="544421"/>
                  </a:lnTo>
                  <a:lnTo>
                    <a:pt x="0" y="54442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38100"/>
              <a:ext cx="6654401" cy="582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78301" y="312117"/>
            <a:ext cx="10309280" cy="65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6"/>
              </a:lnSpc>
            </a:pPr>
            <a:r>
              <a:rPr lang="en-US" sz="3304" b="1">
                <a:solidFill>
                  <a:srgbClr val="FFFFFF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ACKNOWLEDGEMENT OF COUNTRY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6014" y="2809427"/>
            <a:ext cx="8794019" cy="5496262"/>
          </a:xfrm>
          <a:custGeom>
            <a:avLst/>
            <a:gdLst/>
            <a:ahLst/>
            <a:cxnLst/>
            <a:rect l="l" t="t" r="r" b="b"/>
            <a:pathLst>
              <a:path w="8794019" h="5496262">
                <a:moveTo>
                  <a:pt x="0" y="0"/>
                </a:moveTo>
                <a:lnTo>
                  <a:pt x="8794019" y="0"/>
                </a:lnTo>
                <a:lnTo>
                  <a:pt x="8794019" y="5496261"/>
                </a:lnTo>
                <a:lnTo>
                  <a:pt x="0" y="54962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/>
          <p:nvPr/>
        </p:nvGrpSpPr>
        <p:grpSpPr>
          <a:xfrm>
            <a:off x="-857328" y="186810"/>
            <a:ext cx="11653475" cy="1085696"/>
            <a:chOff x="0" y="0"/>
            <a:chExt cx="5843618" cy="54442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43618" cy="544421"/>
            </a:xfrm>
            <a:custGeom>
              <a:avLst/>
              <a:gdLst/>
              <a:ahLst/>
              <a:cxnLst/>
              <a:rect l="l" t="t" r="r" b="b"/>
              <a:pathLst>
                <a:path w="5843618" h="544421">
                  <a:moveTo>
                    <a:pt x="203200" y="0"/>
                  </a:moveTo>
                  <a:lnTo>
                    <a:pt x="5843618" y="0"/>
                  </a:lnTo>
                  <a:lnTo>
                    <a:pt x="5640418" y="544421"/>
                  </a:lnTo>
                  <a:lnTo>
                    <a:pt x="0" y="54442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38100"/>
              <a:ext cx="5640418" cy="582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889024" y="1795698"/>
            <a:ext cx="4792290" cy="7893209"/>
          </a:xfrm>
          <a:custGeom>
            <a:avLst/>
            <a:gdLst/>
            <a:ahLst/>
            <a:cxnLst/>
            <a:rect l="l" t="t" r="r" b="b"/>
            <a:pathLst>
              <a:path w="4792290" h="7893209">
                <a:moveTo>
                  <a:pt x="0" y="0"/>
                </a:moveTo>
                <a:lnTo>
                  <a:pt x="4792290" y="0"/>
                </a:lnTo>
                <a:lnTo>
                  <a:pt x="4792290" y="7893210"/>
                </a:lnTo>
                <a:lnTo>
                  <a:pt x="0" y="78932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13" b="-913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TextBox 7"/>
          <p:cNvSpPr txBox="1"/>
          <p:nvPr/>
        </p:nvSpPr>
        <p:spPr>
          <a:xfrm>
            <a:off x="478301" y="321642"/>
            <a:ext cx="8369445" cy="640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2"/>
              </a:lnSpc>
            </a:pPr>
            <a:r>
              <a:rPr lang="en-US" sz="3280">
                <a:solidFill>
                  <a:srgbClr val="FFFFFF"/>
                </a:solidFill>
                <a:latin typeface="Heading Now 61-68"/>
                <a:ea typeface="Heading Now 61-68"/>
                <a:cs typeface="Heading Now 61-68"/>
                <a:sym typeface="Heading Now 61-68"/>
              </a:rPr>
              <a:t>FOLLOW US ON FACEBOOK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42222" y="4896300"/>
            <a:ext cx="8603556" cy="5390700"/>
          </a:xfrm>
          <a:custGeom>
            <a:avLst/>
            <a:gdLst/>
            <a:ahLst/>
            <a:cxnLst/>
            <a:rect l="l" t="t" r="r" b="b"/>
            <a:pathLst>
              <a:path w="8603556" h="5390700">
                <a:moveTo>
                  <a:pt x="0" y="0"/>
                </a:moveTo>
                <a:lnTo>
                  <a:pt x="8603556" y="0"/>
                </a:lnTo>
                <a:lnTo>
                  <a:pt x="8603556" y="5390700"/>
                </a:lnTo>
                <a:lnTo>
                  <a:pt x="0" y="5390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0649" t="-233627" r="-168130" b="-16518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 rot="888891">
            <a:off x="12917603" y="2164842"/>
            <a:ext cx="4734831" cy="5586821"/>
          </a:xfrm>
          <a:custGeom>
            <a:avLst/>
            <a:gdLst/>
            <a:ahLst/>
            <a:cxnLst/>
            <a:rect l="l" t="t" r="r" b="b"/>
            <a:pathLst>
              <a:path w="4734831" h="5586821">
                <a:moveTo>
                  <a:pt x="0" y="0"/>
                </a:moveTo>
                <a:lnTo>
                  <a:pt x="4734831" y="0"/>
                </a:lnTo>
                <a:lnTo>
                  <a:pt x="4734831" y="5586821"/>
                </a:lnTo>
                <a:lnTo>
                  <a:pt x="0" y="55868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TextBox 4"/>
          <p:cNvSpPr txBox="1"/>
          <p:nvPr/>
        </p:nvSpPr>
        <p:spPr>
          <a:xfrm>
            <a:off x="4053305" y="1385663"/>
            <a:ext cx="10181390" cy="3341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6"/>
              </a:lnSpc>
            </a:pPr>
            <a:r>
              <a:rPr lang="en-US" sz="6075" b="1">
                <a:solidFill>
                  <a:srgbClr val="005C60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QUESTIONS </a:t>
            </a:r>
          </a:p>
          <a:p>
            <a:pPr algn="ctr">
              <a:lnSpc>
                <a:spcPts val="8506"/>
              </a:lnSpc>
            </a:pPr>
            <a:r>
              <a:rPr lang="en-US" sz="6075" b="1">
                <a:solidFill>
                  <a:srgbClr val="005C60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&amp;</a:t>
            </a:r>
          </a:p>
          <a:p>
            <a:pPr algn="ctr">
              <a:lnSpc>
                <a:spcPts val="8506"/>
              </a:lnSpc>
            </a:pPr>
            <a:r>
              <a:rPr lang="en-US" sz="6075" b="1">
                <a:solidFill>
                  <a:srgbClr val="005C60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SCHOOL TOUR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57328" y="186810"/>
            <a:ext cx="11653475" cy="1085696"/>
            <a:chOff x="0" y="0"/>
            <a:chExt cx="5843618" cy="5444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43618" cy="544421"/>
            </a:xfrm>
            <a:custGeom>
              <a:avLst/>
              <a:gdLst/>
              <a:ahLst/>
              <a:cxnLst/>
              <a:rect l="l" t="t" r="r" b="b"/>
              <a:pathLst>
                <a:path w="5843618" h="544421">
                  <a:moveTo>
                    <a:pt x="203200" y="0"/>
                  </a:moveTo>
                  <a:lnTo>
                    <a:pt x="5843618" y="0"/>
                  </a:lnTo>
                  <a:lnTo>
                    <a:pt x="5640418" y="544421"/>
                  </a:lnTo>
                  <a:lnTo>
                    <a:pt x="0" y="54442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5640418" cy="582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78301" y="2342983"/>
            <a:ext cx="15681431" cy="518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2378" lvl="1" indent="-456189" algn="just">
              <a:lnSpc>
                <a:spcPts val="5916"/>
              </a:lnSpc>
              <a:buFont typeface="Arial"/>
              <a:buChar char="•"/>
            </a:pPr>
            <a:r>
              <a:rPr lang="en-US" sz="4225">
                <a:solidFill>
                  <a:srgbClr val="005C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PRINCIPALS ADDRESS </a:t>
            </a:r>
          </a:p>
          <a:p>
            <a:pPr marL="912378" lvl="1" indent="-456189" algn="just">
              <a:lnSpc>
                <a:spcPts val="5916"/>
              </a:lnSpc>
              <a:buFont typeface="Arial"/>
              <a:buChar char="•"/>
            </a:pPr>
            <a:r>
              <a:rPr lang="en-US" sz="4225">
                <a:solidFill>
                  <a:srgbClr val="005C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INTRODUCTION TO CESSNOCK HIGH SCHOOL  </a:t>
            </a:r>
          </a:p>
          <a:p>
            <a:pPr marL="912378" lvl="1" indent="-456189" algn="just">
              <a:lnSpc>
                <a:spcPts val="5916"/>
              </a:lnSpc>
              <a:buFont typeface="Arial"/>
              <a:buChar char="•"/>
            </a:pPr>
            <a:r>
              <a:rPr lang="en-US" sz="4225">
                <a:solidFill>
                  <a:srgbClr val="005C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ENROLMENT PROCESS </a:t>
            </a:r>
          </a:p>
          <a:p>
            <a:pPr marL="912378" lvl="1" indent="-456189" algn="just">
              <a:lnSpc>
                <a:spcPts val="5916"/>
              </a:lnSpc>
              <a:buFont typeface="Arial"/>
              <a:buChar char="•"/>
            </a:pPr>
            <a:r>
              <a:rPr lang="en-US" sz="4225">
                <a:solidFill>
                  <a:srgbClr val="005C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TRANSITION CALENDAR</a:t>
            </a:r>
          </a:p>
          <a:p>
            <a:pPr marL="912378" lvl="1" indent="-456189" algn="just">
              <a:lnSpc>
                <a:spcPts val="5916"/>
              </a:lnSpc>
              <a:buFont typeface="Arial"/>
              <a:buChar char="•"/>
            </a:pPr>
            <a:r>
              <a:rPr lang="en-US" sz="4225">
                <a:solidFill>
                  <a:srgbClr val="005C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MIDDLE SCHOOL STRUCTURE</a:t>
            </a:r>
          </a:p>
          <a:p>
            <a:pPr marL="912378" lvl="1" indent="-456189" algn="just">
              <a:lnSpc>
                <a:spcPts val="5916"/>
              </a:lnSpc>
              <a:buFont typeface="Arial"/>
              <a:buChar char="•"/>
            </a:pPr>
            <a:r>
              <a:rPr lang="en-US" sz="4225">
                <a:solidFill>
                  <a:srgbClr val="005C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QUESTIONS   </a:t>
            </a:r>
          </a:p>
          <a:p>
            <a:pPr marL="912378" lvl="1" indent="-456189" algn="just">
              <a:lnSpc>
                <a:spcPts val="5916"/>
              </a:lnSpc>
              <a:buFont typeface="Arial"/>
              <a:buChar char="•"/>
            </a:pPr>
            <a:r>
              <a:rPr lang="en-US" sz="4225">
                <a:solidFill>
                  <a:srgbClr val="005C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SCHOOL TOUR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78301" y="321642"/>
            <a:ext cx="8369445" cy="640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92"/>
              </a:lnSpc>
              <a:spcBef>
                <a:spcPct val="0"/>
              </a:spcBef>
            </a:pPr>
            <a:r>
              <a:rPr lang="en-US" sz="3280" b="1" u="none">
                <a:solidFill>
                  <a:srgbClr val="FFFFFF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WELCOME &amp; OVERVIEW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57328" y="186810"/>
            <a:ext cx="11653475" cy="1085696"/>
            <a:chOff x="0" y="0"/>
            <a:chExt cx="5843618" cy="5444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43618" cy="544421"/>
            </a:xfrm>
            <a:custGeom>
              <a:avLst/>
              <a:gdLst/>
              <a:ahLst/>
              <a:cxnLst/>
              <a:rect l="l" t="t" r="r" b="b"/>
              <a:pathLst>
                <a:path w="5843618" h="544421">
                  <a:moveTo>
                    <a:pt x="203200" y="0"/>
                  </a:moveTo>
                  <a:lnTo>
                    <a:pt x="5843618" y="0"/>
                  </a:lnTo>
                  <a:lnTo>
                    <a:pt x="5640418" y="544421"/>
                  </a:lnTo>
                  <a:lnTo>
                    <a:pt x="0" y="54442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5640418" cy="582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787038" y="5844706"/>
            <a:ext cx="5580435" cy="816261"/>
            <a:chOff x="0" y="0"/>
            <a:chExt cx="4167579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67579" cy="609600"/>
            </a:xfrm>
            <a:custGeom>
              <a:avLst/>
              <a:gdLst/>
              <a:ahLst/>
              <a:cxnLst/>
              <a:rect l="l" t="t" r="r" b="b"/>
              <a:pathLst>
                <a:path w="4167579" h="609600">
                  <a:moveTo>
                    <a:pt x="203200" y="0"/>
                  </a:moveTo>
                  <a:lnTo>
                    <a:pt x="4167579" y="0"/>
                  </a:lnTo>
                  <a:lnTo>
                    <a:pt x="3964379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3964379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671205" y="358255"/>
            <a:ext cx="5812101" cy="4994774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71450" cap="sq">
              <a:solidFill>
                <a:srgbClr val="F6C415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906284" y="560276"/>
            <a:ext cx="5341943" cy="4590733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2079811" y="692967"/>
            <a:ext cx="4994890" cy="4325349"/>
            <a:chOff x="0" y="0"/>
            <a:chExt cx="4282440" cy="3708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t="-19875" b="-33910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172629" y="9588892"/>
            <a:ext cx="2327925" cy="569216"/>
            <a:chOff x="0" y="0"/>
            <a:chExt cx="613116" cy="14991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13116" cy="149917"/>
            </a:xfrm>
            <a:custGeom>
              <a:avLst/>
              <a:gdLst/>
              <a:ahLst/>
              <a:cxnLst/>
              <a:rect l="l" t="t" r="r" b="b"/>
              <a:pathLst>
                <a:path w="613116" h="149917">
                  <a:moveTo>
                    <a:pt x="0" y="0"/>
                  </a:moveTo>
                  <a:lnTo>
                    <a:pt x="613116" y="0"/>
                  </a:lnTo>
                  <a:lnTo>
                    <a:pt x="613116" y="149917"/>
                  </a:lnTo>
                  <a:lnTo>
                    <a:pt x="0" y="149917"/>
                  </a:lnTo>
                  <a:close/>
                </a:path>
              </a:pathLst>
            </a:custGeom>
            <a:solidFill>
              <a:srgbClr val="EAEAEB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613116" cy="1975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56678" y="4427503"/>
            <a:ext cx="11315247" cy="5609611"/>
            <a:chOff x="0" y="0"/>
            <a:chExt cx="15086996" cy="7479482"/>
          </a:xfrm>
        </p:grpSpPr>
        <p:grpSp>
          <p:nvGrpSpPr>
            <p:cNvPr id="20" name="Group 20"/>
            <p:cNvGrpSpPr/>
            <p:nvPr/>
          </p:nvGrpSpPr>
          <p:grpSpPr>
            <a:xfrm>
              <a:off x="9764575" y="3741085"/>
              <a:ext cx="3057951" cy="2057400"/>
              <a:chOff x="0" y="0"/>
              <a:chExt cx="604040" cy="4064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0404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604040" h="406400">
                    <a:moveTo>
                      <a:pt x="0" y="0"/>
                    </a:moveTo>
                    <a:lnTo>
                      <a:pt x="604040" y="0"/>
                    </a:lnTo>
                    <a:lnTo>
                      <a:pt x="604040" y="406400"/>
                    </a:lnTo>
                    <a:lnTo>
                      <a:pt x="0" y="406400"/>
                    </a:lnTo>
                    <a:close/>
                  </a:path>
                </a:pathLst>
              </a:custGeom>
              <a:solidFill>
                <a:srgbClr val="EAEAEB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47625"/>
                <a:ext cx="604040" cy="454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9354600" y="2705100"/>
              <a:ext cx="3103901" cy="1503341"/>
              <a:chOff x="0" y="0"/>
              <a:chExt cx="613116" cy="296956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13116" cy="296956"/>
              </a:xfrm>
              <a:custGeom>
                <a:avLst/>
                <a:gdLst/>
                <a:ahLst/>
                <a:cxnLst/>
                <a:rect l="l" t="t" r="r" b="b"/>
                <a:pathLst>
                  <a:path w="613116" h="296956">
                    <a:moveTo>
                      <a:pt x="0" y="0"/>
                    </a:moveTo>
                    <a:lnTo>
                      <a:pt x="613116" y="0"/>
                    </a:lnTo>
                    <a:lnTo>
                      <a:pt x="613116" y="296956"/>
                    </a:lnTo>
                    <a:lnTo>
                      <a:pt x="0" y="296956"/>
                    </a:lnTo>
                    <a:close/>
                  </a:path>
                </a:pathLst>
              </a:custGeom>
              <a:solidFill>
                <a:srgbClr val="EAEAEB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47625"/>
                <a:ext cx="613116" cy="344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6791751" y="954663"/>
              <a:ext cx="3103901" cy="758955"/>
              <a:chOff x="0" y="0"/>
              <a:chExt cx="613116" cy="149917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13116" cy="149917"/>
              </a:xfrm>
              <a:custGeom>
                <a:avLst/>
                <a:gdLst/>
                <a:ahLst/>
                <a:cxnLst/>
                <a:rect l="l" t="t" r="r" b="b"/>
                <a:pathLst>
                  <a:path w="613116" h="149917">
                    <a:moveTo>
                      <a:pt x="0" y="0"/>
                    </a:moveTo>
                    <a:lnTo>
                      <a:pt x="613116" y="0"/>
                    </a:lnTo>
                    <a:lnTo>
                      <a:pt x="613116" y="149917"/>
                    </a:lnTo>
                    <a:lnTo>
                      <a:pt x="0" y="149917"/>
                    </a:lnTo>
                    <a:close/>
                  </a:path>
                </a:pathLst>
              </a:custGeom>
              <a:solidFill>
                <a:srgbClr val="EAEAEB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47625"/>
                <a:ext cx="613116" cy="1975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11983096" y="6441063"/>
              <a:ext cx="3103901" cy="758955"/>
              <a:chOff x="0" y="0"/>
              <a:chExt cx="613116" cy="149917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613116" cy="149917"/>
              </a:xfrm>
              <a:custGeom>
                <a:avLst/>
                <a:gdLst/>
                <a:ahLst/>
                <a:cxnLst/>
                <a:rect l="l" t="t" r="r" b="b"/>
                <a:pathLst>
                  <a:path w="613116" h="149917">
                    <a:moveTo>
                      <a:pt x="0" y="0"/>
                    </a:moveTo>
                    <a:lnTo>
                      <a:pt x="613116" y="0"/>
                    </a:lnTo>
                    <a:lnTo>
                      <a:pt x="613116" y="149917"/>
                    </a:lnTo>
                    <a:lnTo>
                      <a:pt x="0" y="149917"/>
                    </a:lnTo>
                    <a:close/>
                  </a:path>
                </a:pathLst>
              </a:custGeom>
              <a:solidFill>
                <a:srgbClr val="EAEAEB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47625"/>
                <a:ext cx="613116" cy="1975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0" y="920553"/>
              <a:ext cx="3057951" cy="2057400"/>
              <a:chOff x="0" y="0"/>
              <a:chExt cx="604040" cy="4064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60404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604040" h="406400">
                    <a:moveTo>
                      <a:pt x="0" y="0"/>
                    </a:moveTo>
                    <a:lnTo>
                      <a:pt x="604040" y="0"/>
                    </a:lnTo>
                    <a:lnTo>
                      <a:pt x="604040" y="406400"/>
                    </a:lnTo>
                    <a:lnTo>
                      <a:pt x="0" y="406400"/>
                    </a:lnTo>
                    <a:close/>
                  </a:path>
                </a:pathLst>
              </a:custGeom>
              <a:solidFill>
                <a:srgbClr val="EAEAEB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0" y="-47625"/>
                <a:ext cx="604040" cy="454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sp>
          <p:nvSpPr>
            <p:cNvPr id="35" name="Freeform 35"/>
            <p:cNvSpPr/>
            <p:nvPr/>
          </p:nvSpPr>
          <p:spPr>
            <a:xfrm>
              <a:off x="1801004" y="1662047"/>
              <a:ext cx="12083052" cy="5817434"/>
            </a:xfrm>
            <a:custGeom>
              <a:avLst/>
              <a:gdLst/>
              <a:ahLst/>
              <a:cxnLst/>
              <a:rect l="l" t="t" r="r" b="b"/>
              <a:pathLst>
                <a:path w="12083052" h="5817434">
                  <a:moveTo>
                    <a:pt x="0" y="0"/>
                  </a:moveTo>
                  <a:lnTo>
                    <a:pt x="12083052" y="0"/>
                  </a:lnTo>
                  <a:lnTo>
                    <a:pt x="12083052" y="5817435"/>
                  </a:lnTo>
                  <a:lnTo>
                    <a:pt x="0" y="5817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20612" t="-247912" r="-33936" b="-20293"/>
              </a:stretch>
            </a:blipFill>
          </p:spPr>
          <p:txBody>
            <a:bodyPr/>
            <a:lstStyle/>
            <a:p>
              <a:endParaRPr lang="en-AU"/>
            </a:p>
          </p:txBody>
        </p:sp>
        <p:grpSp>
          <p:nvGrpSpPr>
            <p:cNvPr id="36" name="Group 36"/>
            <p:cNvGrpSpPr/>
            <p:nvPr/>
          </p:nvGrpSpPr>
          <p:grpSpPr>
            <a:xfrm>
              <a:off x="1162696" y="1122341"/>
              <a:ext cx="3057951" cy="2057400"/>
              <a:chOff x="0" y="0"/>
              <a:chExt cx="604040" cy="4064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60404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604040" h="406400">
                    <a:moveTo>
                      <a:pt x="0" y="0"/>
                    </a:moveTo>
                    <a:lnTo>
                      <a:pt x="604040" y="0"/>
                    </a:lnTo>
                    <a:lnTo>
                      <a:pt x="604040" y="406400"/>
                    </a:lnTo>
                    <a:lnTo>
                      <a:pt x="0" y="406400"/>
                    </a:lnTo>
                    <a:close/>
                  </a:path>
                </a:pathLst>
              </a:custGeom>
              <a:solidFill>
                <a:srgbClr val="EAEAEB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47625"/>
                <a:ext cx="604040" cy="454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8343701" y="0"/>
              <a:ext cx="4114800" cy="2057400"/>
              <a:chOff x="0" y="0"/>
              <a:chExt cx="812800" cy="4064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81280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4064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406400"/>
                    </a:lnTo>
                    <a:lnTo>
                      <a:pt x="0" y="406400"/>
                    </a:lnTo>
                    <a:close/>
                  </a:path>
                </a:pathLst>
              </a:custGeom>
              <a:solidFill>
                <a:srgbClr val="EAEAEB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47625"/>
                <a:ext cx="812800" cy="454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9895651" y="2147572"/>
              <a:ext cx="3639395" cy="1503341"/>
              <a:chOff x="0" y="0"/>
              <a:chExt cx="718893" cy="296956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718893" cy="296956"/>
              </a:xfrm>
              <a:custGeom>
                <a:avLst/>
                <a:gdLst/>
                <a:ahLst/>
                <a:cxnLst/>
                <a:rect l="l" t="t" r="r" b="b"/>
                <a:pathLst>
                  <a:path w="718893" h="296956">
                    <a:moveTo>
                      <a:pt x="0" y="0"/>
                    </a:moveTo>
                    <a:lnTo>
                      <a:pt x="718893" y="0"/>
                    </a:lnTo>
                    <a:lnTo>
                      <a:pt x="718893" y="296956"/>
                    </a:lnTo>
                    <a:lnTo>
                      <a:pt x="0" y="296956"/>
                    </a:lnTo>
                    <a:close/>
                  </a:path>
                </a:pathLst>
              </a:custGeom>
              <a:solidFill>
                <a:srgbClr val="EAEAEB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4" name="TextBox 44"/>
              <p:cNvSpPr txBox="1"/>
              <p:nvPr/>
            </p:nvSpPr>
            <p:spPr>
              <a:xfrm>
                <a:off x="0" y="-47625"/>
                <a:ext cx="718893" cy="344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10826105" y="2513364"/>
              <a:ext cx="3057951" cy="2057400"/>
              <a:chOff x="0" y="0"/>
              <a:chExt cx="604040" cy="40640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60404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604040" h="406400">
                    <a:moveTo>
                      <a:pt x="0" y="0"/>
                    </a:moveTo>
                    <a:lnTo>
                      <a:pt x="604040" y="0"/>
                    </a:lnTo>
                    <a:lnTo>
                      <a:pt x="604040" y="406400"/>
                    </a:lnTo>
                    <a:lnTo>
                      <a:pt x="0" y="406400"/>
                    </a:lnTo>
                    <a:close/>
                  </a:path>
                </a:pathLst>
              </a:custGeom>
              <a:solidFill>
                <a:srgbClr val="EAEAEB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" name="TextBox 47"/>
              <p:cNvSpPr txBox="1"/>
              <p:nvPr/>
            </p:nvSpPr>
            <p:spPr>
              <a:xfrm>
                <a:off x="0" y="-47625"/>
                <a:ext cx="604040" cy="454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11293550" y="4017288"/>
              <a:ext cx="3057951" cy="2057400"/>
              <a:chOff x="0" y="0"/>
              <a:chExt cx="604040" cy="406400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60404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604040" h="406400">
                    <a:moveTo>
                      <a:pt x="0" y="0"/>
                    </a:moveTo>
                    <a:lnTo>
                      <a:pt x="604040" y="0"/>
                    </a:lnTo>
                    <a:lnTo>
                      <a:pt x="604040" y="406400"/>
                    </a:lnTo>
                    <a:lnTo>
                      <a:pt x="0" y="406400"/>
                    </a:lnTo>
                    <a:close/>
                  </a:path>
                </a:pathLst>
              </a:custGeom>
              <a:solidFill>
                <a:srgbClr val="EAEAEB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50" name="TextBox 50"/>
              <p:cNvSpPr txBox="1"/>
              <p:nvPr/>
            </p:nvSpPr>
            <p:spPr>
              <a:xfrm>
                <a:off x="0" y="-47625"/>
                <a:ext cx="604040" cy="454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grpSp>
        <p:nvGrpSpPr>
          <p:cNvPr id="51" name="Group 51"/>
          <p:cNvGrpSpPr/>
          <p:nvPr/>
        </p:nvGrpSpPr>
        <p:grpSpPr>
          <a:xfrm>
            <a:off x="8276257" y="9726063"/>
            <a:ext cx="2293463" cy="330592"/>
            <a:chOff x="0" y="0"/>
            <a:chExt cx="604040" cy="8707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604040" cy="87070"/>
            </a:xfrm>
            <a:custGeom>
              <a:avLst/>
              <a:gdLst/>
              <a:ahLst/>
              <a:cxnLst/>
              <a:rect l="l" t="t" r="r" b="b"/>
              <a:pathLst>
                <a:path w="604040" h="87070">
                  <a:moveTo>
                    <a:pt x="0" y="0"/>
                  </a:moveTo>
                  <a:lnTo>
                    <a:pt x="604040" y="0"/>
                  </a:lnTo>
                  <a:lnTo>
                    <a:pt x="604040" y="87070"/>
                  </a:lnTo>
                  <a:lnTo>
                    <a:pt x="0" y="87070"/>
                  </a:lnTo>
                  <a:close/>
                </a:path>
              </a:pathLst>
            </a:custGeom>
            <a:solidFill>
              <a:srgbClr val="EAEAEB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47625"/>
              <a:ext cx="604040" cy="1346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10307963" y="9258300"/>
            <a:ext cx="488184" cy="771525"/>
            <a:chOff x="0" y="0"/>
            <a:chExt cx="128575" cy="203200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128575" cy="203200"/>
            </a:xfrm>
            <a:custGeom>
              <a:avLst/>
              <a:gdLst/>
              <a:ahLst/>
              <a:cxnLst/>
              <a:rect l="l" t="t" r="r" b="b"/>
              <a:pathLst>
                <a:path w="128575" h="203200">
                  <a:moveTo>
                    <a:pt x="0" y="0"/>
                  </a:moveTo>
                  <a:lnTo>
                    <a:pt x="128575" y="0"/>
                  </a:lnTo>
                  <a:lnTo>
                    <a:pt x="128575" y="203200"/>
                  </a:lnTo>
                  <a:lnTo>
                    <a:pt x="0" y="203200"/>
                  </a:lnTo>
                  <a:close/>
                </a:path>
              </a:pathLst>
            </a:custGeom>
            <a:solidFill>
              <a:srgbClr val="EAEAEB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0" y="-47625"/>
              <a:ext cx="128575" cy="250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57" name="TextBox 57"/>
          <p:cNvSpPr txBox="1"/>
          <p:nvPr/>
        </p:nvSpPr>
        <p:spPr>
          <a:xfrm>
            <a:off x="478301" y="321642"/>
            <a:ext cx="8369445" cy="640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2"/>
              </a:lnSpc>
            </a:pPr>
            <a:r>
              <a:rPr lang="en-US" sz="3280" b="1">
                <a:solidFill>
                  <a:srgbClr val="FFFFFF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PRINCIPAL ADDRESS 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2303821" y="5926484"/>
            <a:ext cx="4546869" cy="529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1"/>
              </a:lnSpc>
            </a:pPr>
            <a:r>
              <a:rPr lang="en-US" sz="2765" spc="41">
                <a:solidFill>
                  <a:srgbClr val="FFFFFF"/>
                </a:solidFill>
                <a:latin typeface="Heading Now 61-68"/>
                <a:ea typeface="Heading Now 61-68"/>
                <a:cs typeface="Heading Now 61-68"/>
                <a:sym typeface="Heading Now 61-68"/>
              </a:rPr>
              <a:t>BELINDA COOPER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3246071" y="6703473"/>
            <a:ext cx="2886379" cy="46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1"/>
              </a:lnSpc>
            </a:pPr>
            <a:r>
              <a:rPr lang="en-US" sz="2765" b="1" spc="41" dirty="0">
                <a:solidFill>
                  <a:srgbClr val="005C60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 Rel. PRINCIPAL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028700" y="2595647"/>
            <a:ext cx="9279263" cy="772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8270" lvl="1" indent="-239135" algn="just">
              <a:lnSpc>
                <a:spcPts val="3101"/>
              </a:lnSpc>
              <a:buFont typeface="Arial"/>
              <a:buChar char="•"/>
            </a:pPr>
            <a:r>
              <a:rPr lang="en-US" sz="2215">
                <a:solidFill>
                  <a:srgbClr val="005C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WELCOME TO THE PARENTS AND CARERS OF YEAR 7 2026</a:t>
            </a:r>
          </a:p>
          <a:p>
            <a:pPr marL="478270" lvl="1" indent="-239135" algn="just">
              <a:lnSpc>
                <a:spcPts val="3101"/>
              </a:lnSpc>
              <a:buFont typeface="Arial"/>
              <a:buChar char="•"/>
            </a:pPr>
            <a:r>
              <a:rPr lang="en-US" sz="2215">
                <a:solidFill>
                  <a:srgbClr val="005C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PARENT / STUDENT EXPECTATIONS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57328" y="186810"/>
            <a:ext cx="11653475" cy="1085696"/>
            <a:chOff x="0" y="0"/>
            <a:chExt cx="5843618" cy="5444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43618" cy="544421"/>
            </a:xfrm>
            <a:custGeom>
              <a:avLst/>
              <a:gdLst/>
              <a:ahLst/>
              <a:cxnLst/>
              <a:rect l="l" t="t" r="r" b="b"/>
              <a:pathLst>
                <a:path w="5843618" h="544421">
                  <a:moveTo>
                    <a:pt x="203200" y="0"/>
                  </a:moveTo>
                  <a:lnTo>
                    <a:pt x="5843618" y="0"/>
                  </a:lnTo>
                  <a:lnTo>
                    <a:pt x="5640418" y="544421"/>
                  </a:lnTo>
                  <a:lnTo>
                    <a:pt x="0" y="54442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5640418" cy="582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78301" y="321642"/>
            <a:ext cx="9637705" cy="640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92"/>
              </a:lnSpc>
              <a:spcBef>
                <a:spcPct val="0"/>
              </a:spcBef>
            </a:pPr>
            <a:r>
              <a:rPr lang="en-US" sz="3280" b="1">
                <a:solidFill>
                  <a:srgbClr val="FFFFFF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INTRODUCTION TO CESSNOCK HIGH SCHOOL</a:t>
            </a:r>
            <a:r>
              <a:rPr lang="en-US" sz="3280" b="1" u="none">
                <a:solidFill>
                  <a:srgbClr val="FFFFFF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52919" y="2202798"/>
            <a:ext cx="15831727" cy="7326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4369" lvl="1" indent="-307185" algn="l">
              <a:lnSpc>
                <a:spcPts val="4752"/>
              </a:lnSpc>
              <a:buFont typeface="Arial"/>
              <a:buChar char="•"/>
            </a:pPr>
            <a:r>
              <a:rPr lang="en-US" sz="2845" dirty="0">
                <a:solidFill>
                  <a:srgbClr val="005C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ESTABLISHED IN  1937</a:t>
            </a:r>
          </a:p>
          <a:p>
            <a:pPr marL="614369" lvl="1" indent="-307185" algn="l">
              <a:lnSpc>
                <a:spcPts val="4752"/>
              </a:lnSpc>
              <a:buFont typeface="Arial"/>
              <a:buChar char="•"/>
            </a:pPr>
            <a:r>
              <a:rPr lang="en-US" sz="2845" dirty="0">
                <a:solidFill>
                  <a:srgbClr val="005C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CURRENT ENROLMENT - 627 STUDENTS </a:t>
            </a:r>
          </a:p>
          <a:p>
            <a:pPr marL="614369" lvl="1" indent="-307185" algn="l">
              <a:lnSpc>
                <a:spcPts val="4752"/>
              </a:lnSpc>
              <a:buFont typeface="Arial"/>
              <a:buChar char="•"/>
            </a:pPr>
            <a:r>
              <a:rPr lang="en-US" sz="2845" dirty="0">
                <a:solidFill>
                  <a:srgbClr val="005C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TEACHING STAFF 70 - SASS STAFF 50</a:t>
            </a:r>
          </a:p>
          <a:p>
            <a:pPr marL="614369" lvl="1" indent="-307185" algn="l">
              <a:lnSpc>
                <a:spcPts val="4752"/>
              </a:lnSpc>
              <a:buFont typeface="Arial"/>
              <a:buChar char="•"/>
            </a:pPr>
            <a:r>
              <a:rPr lang="en-US" sz="2845" b="1" dirty="0">
                <a:solidFill>
                  <a:srgbClr val="005C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10 SPECIAL EDUCATION CLASSES THAT FORM THE SEEK LEARNING CENTRE </a:t>
            </a:r>
          </a:p>
          <a:p>
            <a:pPr marL="614369" lvl="1" indent="-307185" algn="l">
              <a:lnSpc>
                <a:spcPts val="4752"/>
              </a:lnSpc>
              <a:buFont typeface="Arial"/>
              <a:buChar char="•"/>
            </a:pPr>
            <a:r>
              <a:rPr lang="en-US" sz="2845" b="1" dirty="0">
                <a:solidFill>
                  <a:srgbClr val="005C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25.3% ABORIGINAL AND TORRES STRAIT ISLANDER STUDENTS</a:t>
            </a:r>
          </a:p>
          <a:p>
            <a:pPr marL="614369" lvl="1" indent="-307185" algn="l">
              <a:lnSpc>
                <a:spcPts val="4752"/>
              </a:lnSpc>
              <a:buFont typeface="Arial"/>
              <a:buChar char="•"/>
            </a:pPr>
            <a:r>
              <a:rPr lang="en-US" sz="2845" b="1" dirty="0">
                <a:solidFill>
                  <a:srgbClr val="005C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ABORIGINAL LEARNING AND ENGAGEMENT CENTRE (KIRAWA LEARNING CENTRE)</a:t>
            </a:r>
          </a:p>
          <a:p>
            <a:pPr marL="614369" lvl="1" indent="-307185" algn="l">
              <a:lnSpc>
                <a:spcPts val="4752"/>
              </a:lnSpc>
              <a:buFont typeface="Arial"/>
              <a:buChar char="•"/>
            </a:pPr>
            <a:r>
              <a:rPr lang="en-US" sz="2845" b="1" dirty="0">
                <a:solidFill>
                  <a:srgbClr val="005C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COMMERCIAL KITCHEN FOR TRADE TRAINING </a:t>
            </a:r>
          </a:p>
          <a:p>
            <a:pPr marL="614369" lvl="1" indent="-307185" algn="l">
              <a:lnSpc>
                <a:spcPts val="4752"/>
              </a:lnSpc>
              <a:buFont typeface="Arial"/>
              <a:buChar char="•"/>
            </a:pPr>
            <a:r>
              <a:rPr lang="en-US" sz="2845" b="1" dirty="0">
                <a:solidFill>
                  <a:srgbClr val="005C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SENIOR LEARNING CENTRE</a:t>
            </a:r>
          </a:p>
          <a:p>
            <a:pPr marL="614369" lvl="1" indent="-307185" algn="l">
              <a:lnSpc>
                <a:spcPts val="4752"/>
              </a:lnSpc>
              <a:buFont typeface="Arial"/>
              <a:buChar char="•"/>
            </a:pPr>
            <a:r>
              <a:rPr lang="en-US" sz="2845" b="1" dirty="0">
                <a:solidFill>
                  <a:srgbClr val="005C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EXTENSIVE FACILITY UPGRADGES  </a:t>
            </a:r>
          </a:p>
          <a:p>
            <a:pPr marL="614369" lvl="1" indent="-307185" algn="l">
              <a:lnSpc>
                <a:spcPts val="4752"/>
              </a:lnSpc>
              <a:buFont typeface="Arial"/>
              <a:buChar char="•"/>
            </a:pPr>
            <a:r>
              <a:rPr lang="en-US" sz="2845" b="1" dirty="0">
                <a:solidFill>
                  <a:srgbClr val="005C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TECHNOLOGY FOR ALL</a:t>
            </a:r>
          </a:p>
          <a:p>
            <a:pPr marL="614369" lvl="1" indent="-307185" algn="l">
              <a:lnSpc>
                <a:spcPts val="4752"/>
              </a:lnSpc>
              <a:buFont typeface="Arial"/>
              <a:buChar char="•"/>
            </a:pPr>
            <a:r>
              <a:rPr lang="en-US" sz="2845" b="1" dirty="0">
                <a:solidFill>
                  <a:srgbClr val="005C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OPPORTUITIES FOR ALL!</a:t>
            </a:r>
          </a:p>
          <a:p>
            <a:pPr algn="l">
              <a:lnSpc>
                <a:spcPts val="4752"/>
              </a:lnSpc>
            </a:pPr>
            <a:endParaRPr lang="en-US" sz="2845" b="1" dirty="0">
              <a:solidFill>
                <a:srgbClr val="005C60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2477562" y="267915"/>
            <a:ext cx="5580435" cy="816261"/>
            <a:chOff x="0" y="0"/>
            <a:chExt cx="4167579" cy="609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67579" cy="609600"/>
            </a:xfrm>
            <a:custGeom>
              <a:avLst/>
              <a:gdLst/>
              <a:ahLst/>
              <a:cxnLst/>
              <a:rect l="l" t="t" r="r" b="b"/>
              <a:pathLst>
                <a:path w="4167579" h="609600">
                  <a:moveTo>
                    <a:pt x="203200" y="0"/>
                  </a:moveTo>
                  <a:lnTo>
                    <a:pt x="4167579" y="0"/>
                  </a:lnTo>
                  <a:lnTo>
                    <a:pt x="3964379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1600" y="-38100"/>
              <a:ext cx="3964379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994345" y="349693"/>
            <a:ext cx="4546869" cy="529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1"/>
              </a:lnSpc>
            </a:pPr>
            <a:r>
              <a:rPr lang="en-US" sz="2765" b="1" spc="41">
                <a:solidFill>
                  <a:srgbClr val="FFFFFF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BELINDA COOPER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936595" y="1126682"/>
            <a:ext cx="2886379" cy="46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1"/>
              </a:lnSpc>
            </a:pPr>
            <a:r>
              <a:rPr lang="en-US" sz="2765" b="1" spc="41" dirty="0">
                <a:solidFill>
                  <a:srgbClr val="005C60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Rel. PRINCIPAL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6467" y="3265217"/>
            <a:ext cx="3799233" cy="3264966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4A5678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254690" y="3265217"/>
            <a:ext cx="3799233" cy="3264966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4A5678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879247" y="3142317"/>
            <a:ext cx="3799233" cy="3264966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4A5678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48261" y="3511017"/>
            <a:ext cx="3799233" cy="3264966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F6C415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776484" y="3511017"/>
            <a:ext cx="3799233" cy="3264966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F6C415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401041" y="3388117"/>
            <a:ext cx="3799233" cy="3264966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F6C415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469087" y="3376220"/>
            <a:ext cx="3513995" cy="3042961"/>
            <a:chOff x="0" y="0"/>
            <a:chExt cx="4282440" cy="3708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t="-26730" b="-26730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7397309" y="3376220"/>
            <a:ext cx="3513995" cy="3042961"/>
            <a:chOff x="0" y="0"/>
            <a:chExt cx="4282440" cy="37084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t="-23486" b="-30059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3021866" y="3253320"/>
            <a:ext cx="3513995" cy="3042961"/>
            <a:chOff x="0" y="0"/>
            <a:chExt cx="4282440" cy="37084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t="-24251" b="-29534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6851954" y="7233445"/>
            <a:ext cx="4059349" cy="1891316"/>
            <a:chOff x="0" y="0"/>
            <a:chExt cx="2833558" cy="13202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833558" cy="1320200"/>
            </a:xfrm>
            <a:custGeom>
              <a:avLst/>
              <a:gdLst/>
              <a:ahLst/>
              <a:cxnLst/>
              <a:rect l="l" t="t" r="r" b="b"/>
              <a:pathLst>
                <a:path w="2833558" h="1320200">
                  <a:moveTo>
                    <a:pt x="203200" y="0"/>
                  </a:moveTo>
                  <a:lnTo>
                    <a:pt x="2833558" y="0"/>
                  </a:lnTo>
                  <a:lnTo>
                    <a:pt x="2630358" y="1320200"/>
                  </a:lnTo>
                  <a:lnTo>
                    <a:pt x="0" y="13202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01600" y="-47625"/>
              <a:ext cx="2630358" cy="136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FFFFF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REL. 8, 10, 12 (2026)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57306" y="7233445"/>
            <a:ext cx="4059349" cy="1891316"/>
            <a:chOff x="0" y="0"/>
            <a:chExt cx="2833558" cy="13202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833558" cy="1320200"/>
            </a:xfrm>
            <a:custGeom>
              <a:avLst/>
              <a:gdLst/>
              <a:ahLst/>
              <a:cxnLst/>
              <a:rect l="l" t="t" r="r" b="b"/>
              <a:pathLst>
                <a:path w="2833558" h="1320200">
                  <a:moveTo>
                    <a:pt x="203200" y="0"/>
                  </a:moveTo>
                  <a:lnTo>
                    <a:pt x="2833558" y="0"/>
                  </a:lnTo>
                  <a:lnTo>
                    <a:pt x="2630358" y="1320200"/>
                  </a:lnTo>
                  <a:lnTo>
                    <a:pt x="0" y="13202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01600" y="-47625"/>
              <a:ext cx="2630358" cy="136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FFFFF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7, 9, 11 (2026)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2749189" y="7233445"/>
            <a:ext cx="4059349" cy="1891316"/>
            <a:chOff x="0" y="0"/>
            <a:chExt cx="2833558" cy="13202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833558" cy="1320200"/>
            </a:xfrm>
            <a:custGeom>
              <a:avLst/>
              <a:gdLst/>
              <a:ahLst/>
              <a:cxnLst/>
              <a:rect l="l" t="t" r="r" b="b"/>
              <a:pathLst>
                <a:path w="2833558" h="1320200">
                  <a:moveTo>
                    <a:pt x="203200" y="0"/>
                  </a:moveTo>
                  <a:lnTo>
                    <a:pt x="2833558" y="0"/>
                  </a:lnTo>
                  <a:lnTo>
                    <a:pt x="2630358" y="1320200"/>
                  </a:lnTo>
                  <a:lnTo>
                    <a:pt x="0" y="13202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101600" y="-47625"/>
              <a:ext cx="2630358" cy="136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FFFFFF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REL. INCLUSION &amp; SUPPORT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-857328" y="186810"/>
            <a:ext cx="11653475" cy="1085696"/>
            <a:chOff x="0" y="0"/>
            <a:chExt cx="5843618" cy="544421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5843618" cy="544421"/>
            </a:xfrm>
            <a:custGeom>
              <a:avLst/>
              <a:gdLst/>
              <a:ahLst/>
              <a:cxnLst/>
              <a:rect l="l" t="t" r="r" b="b"/>
              <a:pathLst>
                <a:path w="5843618" h="544421">
                  <a:moveTo>
                    <a:pt x="203200" y="0"/>
                  </a:moveTo>
                  <a:lnTo>
                    <a:pt x="5843618" y="0"/>
                  </a:lnTo>
                  <a:lnTo>
                    <a:pt x="5640418" y="544421"/>
                  </a:lnTo>
                  <a:lnTo>
                    <a:pt x="0" y="54442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101600" y="-38100"/>
              <a:ext cx="5640418" cy="582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8" name="Group 38"/>
          <p:cNvGrpSpPr>
            <a:grpSpLocks noChangeAspect="1"/>
          </p:cNvGrpSpPr>
          <p:nvPr/>
        </p:nvGrpSpPr>
        <p:grpSpPr>
          <a:xfrm>
            <a:off x="7397309" y="3364322"/>
            <a:ext cx="3513995" cy="3042961"/>
            <a:chOff x="0" y="0"/>
            <a:chExt cx="4282440" cy="37084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/>
              <a:stretch>
                <a:fillRect t="-18967" b="-34818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7584005" y="7327238"/>
            <a:ext cx="2595248" cy="48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FFFFFF"/>
                </a:solidFill>
                <a:latin typeface="Heading Now 61-68"/>
                <a:ea typeface="Heading Now 61-68"/>
                <a:cs typeface="Heading Now 61-68"/>
                <a:sym typeface="Heading Now 61-68"/>
              </a:rPr>
              <a:t>TY SWADLING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689357" y="7327238"/>
            <a:ext cx="2595248" cy="48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FFFFFF"/>
                </a:solidFill>
                <a:latin typeface="Heading Now 61-68"/>
                <a:ea typeface="Heading Now 61-68"/>
                <a:cs typeface="Heading Now 61-68"/>
                <a:sym typeface="Heading Now 61-68"/>
              </a:rPr>
              <a:t>LEAH WATTS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3481239" y="7327238"/>
            <a:ext cx="2595248" cy="48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FFFFFF"/>
                </a:solidFill>
                <a:latin typeface="Heading Now 61-68"/>
                <a:ea typeface="Heading Now 61-68"/>
                <a:cs typeface="Heading Now 61-68"/>
                <a:sym typeface="Heading Now 61-68"/>
              </a:rPr>
              <a:t>ROBERT PLAIN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97518" y="1166290"/>
            <a:ext cx="7036463" cy="673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8"/>
              </a:lnSpc>
            </a:pPr>
            <a:r>
              <a:rPr lang="en-US" sz="3484" b="1">
                <a:solidFill>
                  <a:srgbClr val="005C60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  DEPUTY PRINCIPALS 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478301" y="321642"/>
            <a:ext cx="9637705" cy="640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92"/>
              </a:lnSpc>
              <a:spcBef>
                <a:spcPct val="0"/>
              </a:spcBef>
            </a:pPr>
            <a:r>
              <a:rPr lang="en-US" sz="3280" b="1">
                <a:solidFill>
                  <a:srgbClr val="FFFFFF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KEY STAFF INTRODUCTION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42558" y="2732435"/>
            <a:ext cx="3382845" cy="2907133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19978" y="2745233"/>
            <a:ext cx="3297596" cy="2833871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009686" y="2732435"/>
            <a:ext cx="3297596" cy="2833871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016763" y="2951296"/>
            <a:ext cx="3382845" cy="2907133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F69500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795797" y="563649"/>
            <a:ext cx="1383256" cy="1188735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F69500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5669692" y="873820"/>
            <a:ext cx="1383256" cy="1188735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005C60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04912" y="2958579"/>
            <a:ext cx="3297596" cy="2833871"/>
            <a:chOff x="0" y="0"/>
            <a:chExt cx="812800" cy="6985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F69500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506933" y="2945781"/>
            <a:ext cx="3297596" cy="2833871"/>
            <a:chOff x="0" y="0"/>
            <a:chExt cx="812800" cy="6985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F69500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5569547" y="2831272"/>
            <a:ext cx="3128868" cy="2709459"/>
            <a:chOff x="0" y="0"/>
            <a:chExt cx="4282440" cy="37084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943766" y="2841580"/>
            <a:ext cx="3050019" cy="2641179"/>
            <a:chOff x="0" y="0"/>
            <a:chExt cx="4282440" cy="37084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10133475" y="2828781"/>
            <a:ext cx="3050019" cy="2641179"/>
            <a:chOff x="0" y="0"/>
            <a:chExt cx="4282440" cy="37084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0966" t="-27365" r="-8727" b="-56419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707092" y="6296184"/>
            <a:ext cx="3523367" cy="2061259"/>
            <a:chOff x="0" y="0"/>
            <a:chExt cx="2833558" cy="1657703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833558" cy="1657703"/>
            </a:xfrm>
            <a:custGeom>
              <a:avLst/>
              <a:gdLst/>
              <a:ahLst/>
              <a:cxnLst/>
              <a:rect l="l" t="t" r="r" b="b"/>
              <a:pathLst>
                <a:path w="2833558" h="1657703">
                  <a:moveTo>
                    <a:pt x="203200" y="0"/>
                  </a:moveTo>
                  <a:lnTo>
                    <a:pt x="2833558" y="0"/>
                  </a:lnTo>
                  <a:lnTo>
                    <a:pt x="2630358" y="1657703"/>
                  </a:lnTo>
                  <a:lnTo>
                    <a:pt x="0" y="165770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101600" y="-38100"/>
              <a:ext cx="2630358" cy="16958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  <a:p>
              <a:pPr algn="ctr">
                <a:lnSpc>
                  <a:spcPts val="2660"/>
                </a:lnSpc>
              </a:pPr>
              <a:endParaRPr/>
            </a:p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FFFFFF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YEAR 7 ADVISER</a:t>
              </a:r>
            </a:p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FFFFFF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2026</a:t>
              </a:r>
            </a:p>
            <a:p>
              <a:pPr algn="ctr">
                <a:lnSpc>
                  <a:spcPts val="2660"/>
                </a:lnSpc>
              </a:pPr>
              <a:endParaRPr lang="en-US" sz="190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5113857" y="6265754"/>
            <a:ext cx="3614453" cy="2091688"/>
            <a:chOff x="0" y="0"/>
            <a:chExt cx="2833558" cy="1639783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833558" cy="1639783"/>
            </a:xfrm>
            <a:custGeom>
              <a:avLst/>
              <a:gdLst/>
              <a:ahLst/>
              <a:cxnLst/>
              <a:rect l="l" t="t" r="r" b="b"/>
              <a:pathLst>
                <a:path w="2833558" h="1639783">
                  <a:moveTo>
                    <a:pt x="203200" y="0"/>
                  </a:moveTo>
                  <a:lnTo>
                    <a:pt x="2833558" y="0"/>
                  </a:lnTo>
                  <a:lnTo>
                    <a:pt x="2630358" y="1639783"/>
                  </a:lnTo>
                  <a:lnTo>
                    <a:pt x="0" y="163978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101600" y="-47625"/>
              <a:ext cx="2630358" cy="16874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  <a:p>
              <a:pPr algn="ctr">
                <a:lnSpc>
                  <a:spcPts val="3499"/>
                </a:lnSpc>
              </a:pPr>
              <a:endParaRPr/>
            </a:p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FFFFFF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2IC YEAR 7 ADVISER</a:t>
              </a:r>
            </a:p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FFFFFF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2026</a:t>
              </a:r>
            </a:p>
            <a:p>
              <a:pPr algn="ctr">
                <a:lnSpc>
                  <a:spcPts val="2660"/>
                </a:lnSpc>
              </a:pPr>
              <a:endParaRPr lang="en-US" sz="190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9896801" y="6283385"/>
            <a:ext cx="3523367" cy="2074057"/>
            <a:chOff x="0" y="0"/>
            <a:chExt cx="2833558" cy="1667995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833558" cy="1667995"/>
            </a:xfrm>
            <a:custGeom>
              <a:avLst/>
              <a:gdLst/>
              <a:ahLst/>
              <a:cxnLst/>
              <a:rect l="l" t="t" r="r" b="b"/>
              <a:pathLst>
                <a:path w="2833558" h="1667995">
                  <a:moveTo>
                    <a:pt x="203200" y="0"/>
                  </a:moveTo>
                  <a:lnTo>
                    <a:pt x="2833558" y="0"/>
                  </a:lnTo>
                  <a:lnTo>
                    <a:pt x="2630358" y="1667995"/>
                  </a:lnTo>
                  <a:lnTo>
                    <a:pt x="0" y="166799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101600" y="-47625"/>
              <a:ext cx="2630358" cy="1715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FFFFFF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STUDENT SUPPORT OFFICER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4516762" y="2745233"/>
            <a:ext cx="3297596" cy="2833871"/>
            <a:chOff x="0" y="0"/>
            <a:chExt cx="812800" cy="6985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4101697" y="2958579"/>
            <a:ext cx="3297596" cy="2833871"/>
            <a:chOff x="0" y="0"/>
            <a:chExt cx="812800" cy="6985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F69500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47" name="Group 47"/>
          <p:cNvGrpSpPr>
            <a:grpSpLocks noChangeAspect="1"/>
          </p:cNvGrpSpPr>
          <p:nvPr/>
        </p:nvGrpSpPr>
        <p:grpSpPr>
          <a:xfrm>
            <a:off x="14640550" y="2841580"/>
            <a:ext cx="3050019" cy="2641179"/>
            <a:chOff x="0" y="0"/>
            <a:chExt cx="4282440" cy="37084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t="-21912" b="-31634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14403876" y="6296184"/>
            <a:ext cx="3523367" cy="2061259"/>
            <a:chOff x="0" y="0"/>
            <a:chExt cx="2833558" cy="1657703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2833558" cy="1657703"/>
            </a:xfrm>
            <a:custGeom>
              <a:avLst/>
              <a:gdLst/>
              <a:ahLst/>
              <a:cxnLst/>
              <a:rect l="l" t="t" r="r" b="b"/>
              <a:pathLst>
                <a:path w="2833558" h="1657703">
                  <a:moveTo>
                    <a:pt x="203200" y="0"/>
                  </a:moveTo>
                  <a:lnTo>
                    <a:pt x="2833558" y="0"/>
                  </a:lnTo>
                  <a:lnTo>
                    <a:pt x="2630358" y="1657703"/>
                  </a:lnTo>
                  <a:lnTo>
                    <a:pt x="0" y="165770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101600" y="-47625"/>
              <a:ext cx="2630358" cy="1705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FFFFFF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HT WELLBEING</a:t>
              </a: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-857328" y="186810"/>
            <a:ext cx="11653475" cy="1085696"/>
            <a:chOff x="0" y="0"/>
            <a:chExt cx="5843618" cy="544421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5843618" cy="544421"/>
            </a:xfrm>
            <a:custGeom>
              <a:avLst/>
              <a:gdLst/>
              <a:ahLst/>
              <a:cxnLst/>
              <a:rect l="l" t="t" r="r" b="b"/>
              <a:pathLst>
                <a:path w="5843618" h="544421">
                  <a:moveTo>
                    <a:pt x="203200" y="0"/>
                  </a:moveTo>
                  <a:lnTo>
                    <a:pt x="5843618" y="0"/>
                  </a:lnTo>
                  <a:lnTo>
                    <a:pt x="5640418" y="544421"/>
                  </a:lnTo>
                  <a:lnTo>
                    <a:pt x="0" y="54442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101600" y="-38100"/>
              <a:ext cx="5640418" cy="582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5" name="TextBox 55"/>
          <p:cNvSpPr txBox="1"/>
          <p:nvPr/>
        </p:nvSpPr>
        <p:spPr>
          <a:xfrm>
            <a:off x="97518" y="1166290"/>
            <a:ext cx="7036463" cy="673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8"/>
              </a:lnSpc>
            </a:pPr>
            <a:r>
              <a:rPr lang="en-US" sz="3484" b="1">
                <a:solidFill>
                  <a:srgbClr val="005C60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   WELLBEING TEAM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131871" y="6544142"/>
            <a:ext cx="2673808" cy="420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7"/>
              </a:lnSpc>
            </a:pPr>
            <a:r>
              <a:rPr lang="en-US" sz="2169">
                <a:solidFill>
                  <a:srgbClr val="FFFFFF"/>
                </a:solidFill>
                <a:latin typeface="Heading Now 61-68"/>
                <a:ea typeface="Heading Now 61-68"/>
                <a:cs typeface="Heading Now 61-68"/>
                <a:sym typeface="Heading Now 61-68"/>
              </a:rPr>
              <a:t>TBC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5442558" y="6517615"/>
            <a:ext cx="3131435" cy="438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6"/>
              </a:lnSpc>
            </a:pPr>
            <a:r>
              <a:rPr lang="en-US" sz="2226">
                <a:solidFill>
                  <a:srgbClr val="FFFFFF"/>
                </a:solidFill>
                <a:latin typeface="Heading Now 61-68"/>
                <a:ea typeface="Heading Now 61-68"/>
                <a:cs typeface="Heading Now 61-68"/>
                <a:sym typeface="Heading Now 61-68"/>
              </a:rPr>
              <a:t>TBC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0532194" y="6544142"/>
            <a:ext cx="2252581" cy="420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7"/>
              </a:lnSpc>
            </a:pPr>
            <a:r>
              <a:rPr lang="en-US" sz="2169">
                <a:solidFill>
                  <a:srgbClr val="FFFFFF"/>
                </a:solidFill>
                <a:latin typeface="Heading Now 61-68"/>
                <a:ea typeface="Heading Now 61-68"/>
                <a:cs typeface="Heading Now 61-68"/>
                <a:sym typeface="Heading Now 61-68"/>
              </a:rPr>
              <a:t>STACY JACOBS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4848881" y="6527140"/>
            <a:ext cx="2965477" cy="421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7"/>
              </a:lnSpc>
            </a:pPr>
            <a:r>
              <a:rPr lang="en-US" sz="2169">
                <a:solidFill>
                  <a:srgbClr val="FFFFFF"/>
                </a:solidFill>
                <a:latin typeface="Heading Now 61-68"/>
                <a:ea typeface="Heading Now 61-68"/>
                <a:cs typeface="Heading Now 61-68"/>
                <a:sym typeface="Heading Now 61-68"/>
              </a:rPr>
              <a:t>ROBERT EATON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478301" y="321642"/>
            <a:ext cx="9637705" cy="640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92"/>
              </a:lnSpc>
              <a:spcBef>
                <a:spcPct val="0"/>
              </a:spcBef>
            </a:pPr>
            <a:r>
              <a:rPr lang="en-US" sz="3280" b="1">
                <a:solidFill>
                  <a:srgbClr val="FFFFFF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KEY STAFF INTRODUCTION</a:t>
            </a:r>
            <a:r>
              <a:rPr lang="en-US" sz="3280" b="1" u="none">
                <a:solidFill>
                  <a:srgbClr val="FFFFFF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42558" y="2732435"/>
            <a:ext cx="3382845" cy="2907133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19978" y="2745233"/>
            <a:ext cx="3297596" cy="2833871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009686" y="2732435"/>
            <a:ext cx="3297596" cy="2833871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016763" y="2951296"/>
            <a:ext cx="3382845" cy="2907133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F69500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795797" y="563649"/>
            <a:ext cx="1383256" cy="1188735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F69500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5669692" y="873820"/>
            <a:ext cx="1383256" cy="1188735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005C60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04912" y="2958579"/>
            <a:ext cx="3297596" cy="2833871"/>
            <a:chOff x="0" y="0"/>
            <a:chExt cx="812800" cy="6985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F69500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506933" y="2945781"/>
            <a:ext cx="3297596" cy="2833871"/>
            <a:chOff x="0" y="0"/>
            <a:chExt cx="812800" cy="6985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F69500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5569547" y="2831272"/>
            <a:ext cx="3128868" cy="2709459"/>
            <a:chOff x="0" y="0"/>
            <a:chExt cx="4282440" cy="37084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t="-15746" b="-37714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943766" y="2841580"/>
            <a:ext cx="3050019" cy="2641179"/>
            <a:chOff x="0" y="0"/>
            <a:chExt cx="4282440" cy="37084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t="-20383" b="-33402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10133475" y="2828781"/>
            <a:ext cx="3050019" cy="2641179"/>
            <a:chOff x="0" y="0"/>
            <a:chExt cx="4282440" cy="37084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t="-20628" b="-32832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707092" y="6296184"/>
            <a:ext cx="3523367" cy="2318034"/>
            <a:chOff x="0" y="0"/>
            <a:chExt cx="2833558" cy="1864207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833558" cy="1864207"/>
            </a:xfrm>
            <a:custGeom>
              <a:avLst/>
              <a:gdLst/>
              <a:ahLst/>
              <a:cxnLst/>
              <a:rect l="l" t="t" r="r" b="b"/>
              <a:pathLst>
                <a:path w="2833558" h="1864207">
                  <a:moveTo>
                    <a:pt x="203200" y="0"/>
                  </a:moveTo>
                  <a:lnTo>
                    <a:pt x="2833558" y="0"/>
                  </a:lnTo>
                  <a:lnTo>
                    <a:pt x="2630358" y="1864207"/>
                  </a:lnTo>
                  <a:lnTo>
                    <a:pt x="0" y="186420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101600" y="-47625"/>
              <a:ext cx="2630358" cy="19118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FFFFF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HT TEACHING AND MENTOR  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5113857" y="6265754"/>
            <a:ext cx="3614453" cy="2348463"/>
            <a:chOff x="0" y="0"/>
            <a:chExt cx="2833558" cy="1841083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833558" cy="1841083"/>
            </a:xfrm>
            <a:custGeom>
              <a:avLst/>
              <a:gdLst/>
              <a:ahLst/>
              <a:cxnLst/>
              <a:rect l="l" t="t" r="r" b="b"/>
              <a:pathLst>
                <a:path w="2833558" h="1841083">
                  <a:moveTo>
                    <a:pt x="203200" y="0"/>
                  </a:moveTo>
                  <a:lnTo>
                    <a:pt x="2833558" y="0"/>
                  </a:lnTo>
                  <a:lnTo>
                    <a:pt x="2630358" y="1841083"/>
                  </a:lnTo>
                  <a:lnTo>
                    <a:pt x="0" y="184108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101600" y="-47625"/>
              <a:ext cx="2630358" cy="18887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FFFFFF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ABORIGINAL EDUCATION OFFICER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9896801" y="6283385"/>
            <a:ext cx="3523367" cy="2330832"/>
            <a:chOff x="0" y="0"/>
            <a:chExt cx="2833558" cy="1874499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833558" cy="1874499"/>
            </a:xfrm>
            <a:custGeom>
              <a:avLst/>
              <a:gdLst/>
              <a:ahLst/>
              <a:cxnLst/>
              <a:rect l="l" t="t" r="r" b="b"/>
              <a:pathLst>
                <a:path w="2833558" h="1874499">
                  <a:moveTo>
                    <a:pt x="203200" y="0"/>
                  </a:moveTo>
                  <a:lnTo>
                    <a:pt x="2833558" y="0"/>
                  </a:lnTo>
                  <a:lnTo>
                    <a:pt x="2630358" y="1874499"/>
                  </a:lnTo>
                  <a:lnTo>
                    <a:pt x="0" y="1874499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101600" y="-47625"/>
              <a:ext cx="2630358" cy="1922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FFFFFF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ABORIGINAL IDENTIFIED SLSO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4516762" y="2745233"/>
            <a:ext cx="3297596" cy="2833871"/>
            <a:chOff x="0" y="0"/>
            <a:chExt cx="812800" cy="6985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4101697" y="2958579"/>
            <a:ext cx="3297596" cy="2833871"/>
            <a:chOff x="0" y="0"/>
            <a:chExt cx="812800" cy="6985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F69500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47" name="Group 47"/>
          <p:cNvGrpSpPr>
            <a:grpSpLocks noChangeAspect="1"/>
          </p:cNvGrpSpPr>
          <p:nvPr/>
        </p:nvGrpSpPr>
        <p:grpSpPr>
          <a:xfrm>
            <a:off x="14640550" y="2828781"/>
            <a:ext cx="3050019" cy="2641179"/>
            <a:chOff x="0" y="0"/>
            <a:chExt cx="4282440" cy="37084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/>
              <a:stretch>
                <a:fillRect t="-17128" b="-36657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14403876" y="6236965"/>
            <a:ext cx="3523367" cy="2377253"/>
            <a:chOff x="0" y="-47625"/>
            <a:chExt cx="2833558" cy="1911832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2833558" cy="1864207"/>
            </a:xfrm>
            <a:custGeom>
              <a:avLst/>
              <a:gdLst/>
              <a:ahLst/>
              <a:cxnLst/>
              <a:rect l="l" t="t" r="r" b="b"/>
              <a:pathLst>
                <a:path w="2833558" h="1864207">
                  <a:moveTo>
                    <a:pt x="203200" y="0"/>
                  </a:moveTo>
                  <a:lnTo>
                    <a:pt x="2833558" y="0"/>
                  </a:lnTo>
                  <a:lnTo>
                    <a:pt x="2630358" y="1864207"/>
                  </a:lnTo>
                  <a:lnTo>
                    <a:pt x="0" y="186420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101600" y="-47625"/>
              <a:ext cx="2630358" cy="19118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 dirty="0"/>
            </a:p>
            <a:p>
              <a:pPr algn="ctr">
                <a:lnSpc>
                  <a:spcPts val="2940"/>
                </a:lnSpc>
              </a:pPr>
              <a:r>
                <a:rPr lang="en-US" sz="2100" dirty="0">
                  <a:solidFill>
                    <a:srgbClr val="FFFFFF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ABORIGINAL </a:t>
              </a:r>
              <a:r>
                <a:rPr lang="en-US" sz="2100">
                  <a:solidFill>
                    <a:srgbClr val="FFFFFF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ENGAGEMENT SUPPORT</a:t>
              </a:r>
              <a:endParaRPr lang="en-US" sz="2100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endParaRP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-857328" y="186810"/>
            <a:ext cx="11653475" cy="1085696"/>
            <a:chOff x="0" y="0"/>
            <a:chExt cx="5843618" cy="544421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5843618" cy="544421"/>
            </a:xfrm>
            <a:custGeom>
              <a:avLst/>
              <a:gdLst/>
              <a:ahLst/>
              <a:cxnLst/>
              <a:rect l="l" t="t" r="r" b="b"/>
              <a:pathLst>
                <a:path w="5843618" h="544421">
                  <a:moveTo>
                    <a:pt x="203200" y="0"/>
                  </a:moveTo>
                  <a:lnTo>
                    <a:pt x="5843618" y="0"/>
                  </a:lnTo>
                  <a:lnTo>
                    <a:pt x="5640418" y="544421"/>
                  </a:lnTo>
                  <a:lnTo>
                    <a:pt x="0" y="54442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101600" y="-38100"/>
              <a:ext cx="5640418" cy="582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5" name="TextBox 55"/>
          <p:cNvSpPr txBox="1"/>
          <p:nvPr/>
        </p:nvSpPr>
        <p:spPr>
          <a:xfrm>
            <a:off x="97518" y="1166290"/>
            <a:ext cx="7036463" cy="670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8"/>
              </a:lnSpc>
            </a:pPr>
            <a:r>
              <a:rPr lang="en-US" sz="3484" b="1">
                <a:solidFill>
                  <a:srgbClr val="005C60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ABORIGINAL EDUCATION TEAM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028700" y="6381551"/>
            <a:ext cx="2673808" cy="420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7"/>
              </a:lnSpc>
            </a:pPr>
            <a:r>
              <a:rPr lang="en-US" sz="2169">
                <a:solidFill>
                  <a:srgbClr val="FFFFFF"/>
                </a:solidFill>
                <a:latin typeface="Heading Now 61-68"/>
                <a:ea typeface="Heading Now 61-68"/>
                <a:cs typeface="Heading Now 61-68"/>
                <a:sym typeface="Heading Now 61-68"/>
              </a:rPr>
              <a:t>KRISTEN POLLOCK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5765676" y="6346266"/>
            <a:ext cx="2310815" cy="438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6"/>
              </a:lnSpc>
            </a:pPr>
            <a:r>
              <a:rPr lang="en-US" sz="2226">
                <a:solidFill>
                  <a:srgbClr val="FFFFFF"/>
                </a:solidFill>
                <a:latin typeface="Heading Now 61-68"/>
                <a:ea typeface="Heading Now 61-68"/>
                <a:cs typeface="Heading Now 61-68"/>
                <a:sym typeface="Heading Now 61-68"/>
              </a:rPr>
              <a:t>KERRIE ROBERTS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0532194" y="6368753"/>
            <a:ext cx="2252581" cy="420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7"/>
              </a:lnSpc>
            </a:pPr>
            <a:r>
              <a:rPr lang="en-US" sz="2169">
                <a:solidFill>
                  <a:srgbClr val="FFFFFF"/>
                </a:solidFill>
                <a:latin typeface="Heading Now 61-68"/>
                <a:ea typeface="Heading Now 61-68"/>
                <a:cs typeface="Heading Now 61-68"/>
                <a:sym typeface="Heading Now 61-68"/>
              </a:rPr>
              <a:t>BOSTON MOORE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5039269" y="6381551"/>
            <a:ext cx="2252581" cy="420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7"/>
              </a:lnSpc>
            </a:pPr>
            <a:r>
              <a:rPr lang="en-US" sz="2169">
                <a:solidFill>
                  <a:srgbClr val="FFFFFF"/>
                </a:solidFill>
                <a:latin typeface="Heading Now 61-68"/>
                <a:ea typeface="Heading Now 61-68"/>
                <a:cs typeface="Heading Now 61-68"/>
                <a:sym typeface="Heading Now 61-68"/>
              </a:rPr>
              <a:t>TYLER YOUNIE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478301" y="321642"/>
            <a:ext cx="9637705" cy="640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92"/>
              </a:lnSpc>
              <a:spcBef>
                <a:spcPct val="0"/>
              </a:spcBef>
            </a:pPr>
            <a:r>
              <a:rPr lang="en-US" sz="3280" b="1">
                <a:solidFill>
                  <a:srgbClr val="FFFFFF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KEY STAFF INTRODUCTION</a:t>
            </a:r>
            <a:r>
              <a:rPr lang="en-US" sz="3280" b="1" u="none">
                <a:solidFill>
                  <a:srgbClr val="FFFFFF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33981" y="2804949"/>
            <a:ext cx="3382845" cy="2907133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19978" y="2745233"/>
            <a:ext cx="3297596" cy="2833871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548957" y="2648887"/>
            <a:ext cx="3297596" cy="2833871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417958" y="3041574"/>
            <a:ext cx="3382845" cy="2907133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F69500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795797" y="563649"/>
            <a:ext cx="1383256" cy="1188735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F69500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5669692" y="873820"/>
            <a:ext cx="1383256" cy="1188735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005C60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30355" y="3041574"/>
            <a:ext cx="3297596" cy="2833871"/>
            <a:chOff x="0" y="0"/>
            <a:chExt cx="812800" cy="6985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F69500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063724" y="3041574"/>
            <a:ext cx="3297596" cy="2833871"/>
            <a:chOff x="0" y="0"/>
            <a:chExt cx="812800" cy="6985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F69500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7260970" y="2869646"/>
            <a:ext cx="3128868" cy="2709459"/>
            <a:chOff x="0" y="0"/>
            <a:chExt cx="4282440" cy="37084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t="-18432" b="-35353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932585" y="2804949"/>
            <a:ext cx="3050019" cy="2641179"/>
            <a:chOff x="0" y="0"/>
            <a:chExt cx="4282440" cy="37084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t="-24688" b="-29028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13660077" y="2745233"/>
            <a:ext cx="3050019" cy="2641179"/>
            <a:chOff x="0" y="0"/>
            <a:chExt cx="4282440" cy="37084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t="-19298" b="-34487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932585" y="6296184"/>
            <a:ext cx="3523367" cy="2318034"/>
            <a:chOff x="0" y="0"/>
            <a:chExt cx="2833558" cy="1864207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833558" cy="1864207"/>
            </a:xfrm>
            <a:custGeom>
              <a:avLst/>
              <a:gdLst/>
              <a:ahLst/>
              <a:cxnLst/>
              <a:rect l="l" t="t" r="r" b="b"/>
              <a:pathLst>
                <a:path w="2833558" h="1864207">
                  <a:moveTo>
                    <a:pt x="203200" y="0"/>
                  </a:moveTo>
                  <a:lnTo>
                    <a:pt x="2833558" y="0"/>
                  </a:lnTo>
                  <a:lnTo>
                    <a:pt x="2630358" y="1864207"/>
                  </a:lnTo>
                  <a:lnTo>
                    <a:pt x="0" y="186420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101600" y="-47625"/>
              <a:ext cx="2630358" cy="19118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FFFFF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KLC TUTOR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FFFFF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 (STAGE 4) 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7018177" y="6296184"/>
            <a:ext cx="3614453" cy="2348463"/>
            <a:chOff x="0" y="0"/>
            <a:chExt cx="2833558" cy="1841083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833558" cy="1841083"/>
            </a:xfrm>
            <a:custGeom>
              <a:avLst/>
              <a:gdLst/>
              <a:ahLst/>
              <a:cxnLst/>
              <a:rect l="l" t="t" r="r" b="b"/>
              <a:pathLst>
                <a:path w="2833558" h="1841083">
                  <a:moveTo>
                    <a:pt x="203200" y="0"/>
                  </a:moveTo>
                  <a:lnTo>
                    <a:pt x="2833558" y="0"/>
                  </a:lnTo>
                  <a:lnTo>
                    <a:pt x="2630358" y="1841083"/>
                  </a:lnTo>
                  <a:lnTo>
                    <a:pt x="0" y="184108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101600" y="-47625"/>
              <a:ext cx="2630358" cy="18887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FFFFF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KLC TUTOR 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FFFFF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(STAGE 5)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3199398" y="6296184"/>
            <a:ext cx="3523367" cy="2330832"/>
            <a:chOff x="0" y="0"/>
            <a:chExt cx="2833558" cy="1874499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833558" cy="1874499"/>
            </a:xfrm>
            <a:custGeom>
              <a:avLst/>
              <a:gdLst/>
              <a:ahLst/>
              <a:cxnLst/>
              <a:rect l="l" t="t" r="r" b="b"/>
              <a:pathLst>
                <a:path w="2833558" h="1874499">
                  <a:moveTo>
                    <a:pt x="203200" y="0"/>
                  </a:moveTo>
                  <a:lnTo>
                    <a:pt x="2833558" y="0"/>
                  </a:lnTo>
                  <a:lnTo>
                    <a:pt x="2630358" y="1874499"/>
                  </a:lnTo>
                  <a:lnTo>
                    <a:pt x="0" y="1874499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101600" y="-47625"/>
              <a:ext cx="2630358" cy="1922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FFFFF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KLC TUTOR 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FFFFF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(STAGE 6)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-857328" y="186810"/>
            <a:ext cx="11653475" cy="1085696"/>
            <a:chOff x="0" y="0"/>
            <a:chExt cx="5843618" cy="544421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5843618" cy="544421"/>
            </a:xfrm>
            <a:custGeom>
              <a:avLst/>
              <a:gdLst/>
              <a:ahLst/>
              <a:cxnLst/>
              <a:rect l="l" t="t" r="r" b="b"/>
              <a:pathLst>
                <a:path w="5843618" h="544421">
                  <a:moveTo>
                    <a:pt x="203200" y="0"/>
                  </a:moveTo>
                  <a:lnTo>
                    <a:pt x="5843618" y="0"/>
                  </a:lnTo>
                  <a:lnTo>
                    <a:pt x="5640418" y="544421"/>
                  </a:lnTo>
                  <a:lnTo>
                    <a:pt x="0" y="54442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5C60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101600" y="-38100"/>
              <a:ext cx="5640418" cy="582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97518" y="1166290"/>
            <a:ext cx="7036463" cy="670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8"/>
              </a:lnSpc>
            </a:pPr>
            <a:r>
              <a:rPr lang="en-US" sz="3484" b="1">
                <a:solidFill>
                  <a:srgbClr val="005C60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ABORIGINAL EDUCATION TEAM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443765" y="6359994"/>
            <a:ext cx="2673808" cy="420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7"/>
              </a:lnSpc>
            </a:pPr>
            <a:r>
              <a:rPr lang="en-US" sz="2169">
                <a:solidFill>
                  <a:srgbClr val="FFFFFF"/>
                </a:solidFill>
                <a:latin typeface="Heading Now 61-68"/>
                <a:ea typeface="Heading Now 61-68"/>
                <a:cs typeface="Heading Now 61-68"/>
                <a:sym typeface="Heading Now 61-68"/>
              </a:rPr>
              <a:t>ROSE LUCAS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7669997" y="6504654"/>
            <a:ext cx="2310815" cy="438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6"/>
              </a:lnSpc>
            </a:pPr>
            <a:r>
              <a:rPr lang="en-US" sz="2226">
                <a:solidFill>
                  <a:srgbClr val="FFFFFF"/>
                </a:solidFill>
                <a:latin typeface="Heading Now 61-68"/>
                <a:ea typeface="Heading Now 61-68"/>
                <a:cs typeface="Heading Now 61-68"/>
                <a:sym typeface="Heading Now 61-68"/>
              </a:rPr>
              <a:t>PAT GIBSON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3834791" y="6522585"/>
            <a:ext cx="2252581" cy="420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7"/>
              </a:lnSpc>
            </a:pPr>
            <a:r>
              <a:rPr lang="en-US" sz="2169">
                <a:solidFill>
                  <a:srgbClr val="FFFFFF"/>
                </a:solidFill>
                <a:latin typeface="Heading Now 61-68"/>
                <a:ea typeface="Heading Now 61-68"/>
                <a:cs typeface="Heading Now 61-68"/>
                <a:sym typeface="Heading Now 61-68"/>
              </a:rPr>
              <a:t>CHRIS PENGLAZE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78301" y="321642"/>
            <a:ext cx="9637705" cy="640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92"/>
              </a:lnSpc>
              <a:spcBef>
                <a:spcPct val="0"/>
              </a:spcBef>
            </a:pPr>
            <a:r>
              <a:rPr lang="en-US" sz="3280" b="1">
                <a:solidFill>
                  <a:srgbClr val="FFFFFF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KEY STAFF INTRODUCTION</a:t>
            </a:r>
            <a:r>
              <a:rPr lang="en-US" sz="3280" b="1" u="none">
                <a:solidFill>
                  <a:srgbClr val="FFFFFF"/>
                </a:solidFill>
                <a:latin typeface="Heading Now 61-68 Bold"/>
                <a:ea typeface="Heading Now 61-68 Bold"/>
                <a:cs typeface="Heading Now 61-68 Bold"/>
                <a:sym typeface="Heading Now 61-68 Bold"/>
              </a:rPr>
              <a:t>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583</Words>
  <Application>Microsoft Office PowerPoint</Application>
  <PresentationFormat>Custom</PresentationFormat>
  <Paragraphs>151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Open Sans Extra Bold</vt:lpstr>
      <vt:lpstr>Arial</vt:lpstr>
      <vt:lpstr>Heading Now 61-68</vt:lpstr>
      <vt:lpstr>Open Sans</vt:lpstr>
      <vt:lpstr>Calibri</vt:lpstr>
      <vt:lpstr>Trocchi</vt:lpstr>
      <vt:lpstr>Heading Now 61-68 Bold</vt:lpstr>
      <vt:lpstr>Open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7 2026 - Parent Information Session 1 Master </dc:title>
  <cp:lastModifiedBy>Robert Plain</cp:lastModifiedBy>
  <cp:revision>3</cp:revision>
  <dcterms:created xsi:type="dcterms:W3CDTF">2006-08-16T00:00:00Z</dcterms:created>
  <dcterms:modified xsi:type="dcterms:W3CDTF">2025-04-02T02:16:50Z</dcterms:modified>
  <dc:identifier>DAFdD5qmLfI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603dfd7-d93a-4381-a340-2995d8282205_Enabled">
    <vt:lpwstr>true</vt:lpwstr>
  </property>
  <property fmtid="{D5CDD505-2E9C-101B-9397-08002B2CF9AE}" pid="3" name="MSIP_Label_b603dfd7-d93a-4381-a340-2995d8282205_SetDate">
    <vt:lpwstr>2025-03-24T19:02:45Z</vt:lpwstr>
  </property>
  <property fmtid="{D5CDD505-2E9C-101B-9397-08002B2CF9AE}" pid="4" name="MSIP_Label_b603dfd7-d93a-4381-a340-2995d8282205_Method">
    <vt:lpwstr>Standard</vt:lpwstr>
  </property>
  <property fmtid="{D5CDD505-2E9C-101B-9397-08002B2CF9AE}" pid="5" name="MSIP_Label_b603dfd7-d93a-4381-a340-2995d8282205_Name">
    <vt:lpwstr>OFFICIAL</vt:lpwstr>
  </property>
  <property fmtid="{D5CDD505-2E9C-101B-9397-08002B2CF9AE}" pid="6" name="MSIP_Label_b603dfd7-d93a-4381-a340-2995d8282205_SiteId">
    <vt:lpwstr>05a0e69a-418a-47c1-9c25-9387261bf991</vt:lpwstr>
  </property>
  <property fmtid="{D5CDD505-2E9C-101B-9397-08002B2CF9AE}" pid="7" name="MSIP_Label_b603dfd7-d93a-4381-a340-2995d8282205_ActionId">
    <vt:lpwstr>9e58303c-4832-4d1e-89d7-061c362f16e2</vt:lpwstr>
  </property>
  <property fmtid="{D5CDD505-2E9C-101B-9397-08002B2CF9AE}" pid="8" name="MSIP_Label_b603dfd7-d93a-4381-a340-2995d8282205_ContentBits">
    <vt:lpwstr>0</vt:lpwstr>
  </property>
  <property fmtid="{D5CDD505-2E9C-101B-9397-08002B2CF9AE}" pid="9" name="MSIP_Label_b603dfd7-d93a-4381-a340-2995d8282205_Tag">
    <vt:lpwstr>10, 3, 0, 1</vt:lpwstr>
  </property>
</Properties>
</file>